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5199975" cy="35999738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120" y="-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60000" y="1436040"/>
            <a:ext cx="22679640" cy="601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60000" y="8423640"/>
            <a:ext cx="2267964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60000" y="19329480"/>
            <a:ext cx="2267964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60000" y="1436040"/>
            <a:ext cx="22679640" cy="601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60000" y="8423640"/>
            <a:ext cx="1106748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881160" y="8423640"/>
            <a:ext cx="1106748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60000" y="19329480"/>
            <a:ext cx="1106748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2881160" y="19329480"/>
            <a:ext cx="1106748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60000" y="1436040"/>
            <a:ext cx="22679640" cy="601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60000" y="8423640"/>
            <a:ext cx="730260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928000" y="8423640"/>
            <a:ext cx="730260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6596360" y="8423640"/>
            <a:ext cx="730260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60000" y="19329480"/>
            <a:ext cx="730260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928000" y="19329480"/>
            <a:ext cx="730260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596360" y="19329480"/>
            <a:ext cx="730260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60000" y="1436040"/>
            <a:ext cx="22679640" cy="601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60000" y="8423640"/>
            <a:ext cx="22679640" cy="2087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60000" y="1436040"/>
            <a:ext cx="22679640" cy="601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60000" y="8423640"/>
            <a:ext cx="22679640" cy="2087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60000" y="1436040"/>
            <a:ext cx="22679640" cy="601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60000" y="8423640"/>
            <a:ext cx="11067480" cy="2087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881160" y="8423640"/>
            <a:ext cx="11067480" cy="2087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60000" y="1436040"/>
            <a:ext cx="22679640" cy="601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60000" y="1436040"/>
            <a:ext cx="22679640" cy="27866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60000" y="1436040"/>
            <a:ext cx="22679640" cy="601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60000" y="8423640"/>
            <a:ext cx="1106748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2881160" y="8423640"/>
            <a:ext cx="11067480" cy="2087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260000" y="19329480"/>
            <a:ext cx="1106748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60000" y="1436040"/>
            <a:ext cx="22679640" cy="601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60000" y="8423640"/>
            <a:ext cx="11067480" cy="2087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881160" y="8423640"/>
            <a:ext cx="1106748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881160" y="19329480"/>
            <a:ext cx="1106748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60000" y="1436040"/>
            <a:ext cx="22679640" cy="601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60000" y="8423640"/>
            <a:ext cx="1106748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881160" y="8423640"/>
            <a:ext cx="1106748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60000" y="19329480"/>
            <a:ext cx="22679640" cy="995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60000" y="1436040"/>
            <a:ext cx="22679640" cy="601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60000" y="8423640"/>
            <a:ext cx="22679640" cy="2087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256000" y="2304000"/>
            <a:ext cx="14588280" cy="185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9600" b="1" strike="noStrike" spc="-1">
                <a:solidFill>
                  <a:srgbClr val="5B277D"/>
                </a:solidFill>
                <a:latin typeface="Lucida Console"/>
                <a:ea typeface="DejaVu Sans"/>
              </a:rPr>
              <a:t>SALMONELLA SPP.</a:t>
            </a:r>
            <a:endParaRPr lang="it-IT" sz="9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9600" b="1" strike="noStrike" spc="-1">
                <a:solidFill>
                  <a:srgbClr val="5B277D"/>
                </a:solidFill>
                <a:latin typeface="Lucida Console"/>
                <a:ea typeface="DejaVu Sans"/>
              </a:rPr>
              <a:t>RICERCA DA ALIMENTI</a:t>
            </a:r>
            <a:r>
              <a:rPr lang="it-IT" sz="9600" b="1" strike="noStrike" spc="-1">
                <a:solidFill>
                  <a:srgbClr val="861141"/>
                </a:solidFill>
                <a:latin typeface="Lucida Console"/>
                <a:ea typeface="DejaVu Sans"/>
              </a:rPr>
              <a:t> </a:t>
            </a:r>
            <a:endParaRPr lang="it-IT" sz="9600" b="0" strike="noStrike" spc="-1">
              <a:latin typeface="Arial"/>
            </a:endParaRPr>
          </a:p>
        </p:txBody>
      </p:sp>
      <p:pic>
        <p:nvPicPr>
          <p:cNvPr id="39" name="Immagine 38"/>
          <p:cNvPicPr/>
          <p:nvPr/>
        </p:nvPicPr>
        <p:blipFill>
          <a:blip r:embed="rId2"/>
          <a:stretch/>
        </p:blipFill>
        <p:spPr>
          <a:xfrm>
            <a:off x="10296000" y="360000"/>
            <a:ext cx="4748760" cy="1617480"/>
          </a:xfrm>
          <a:prstGeom prst="rect">
            <a:avLst/>
          </a:prstGeom>
          <a:ln w="0">
            <a:noFill/>
          </a:ln>
        </p:spPr>
      </p:pic>
      <p:sp>
        <p:nvSpPr>
          <p:cNvPr id="40" name="CustomShape 2"/>
          <p:cNvSpPr/>
          <p:nvPr/>
        </p:nvSpPr>
        <p:spPr>
          <a:xfrm>
            <a:off x="5400360" y="35136000"/>
            <a:ext cx="1634040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0" i="1" strike="noStrike" spc="-1">
                <a:solidFill>
                  <a:srgbClr val="111111"/>
                </a:solidFill>
                <a:latin typeface="Arial"/>
                <a:ea typeface="DejaVu Sans"/>
              </a:rPr>
              <a:t>“Zoonosi alimentari: documento di indirizzo per la diagnosi di zoonosi nell’uomo”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41" name="Line 3"/>
          <p:cNvSpPr/>
          <p:nvPr/>
        </p:nvSpPr>
        <p:spPr>
          <a:xfrm>
            <a:off x="0" y="34848000"/>
            <a:ext cx="25200000" cy="0"/>
          </a:xfrm>
          <a:prstGeom prst="line">
            <a:avLst/>
          </a:prstGeom>
          <a:ln w="36000">
            <a:solidFill>
              <a:srgbClr val="A7074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4"/>
          <p:cNvSpPr/>
          <p:nvPr/>
        </p:nvSpPr>
        <p:spPr>
          <a:xfrm>
            <a:off x="1008000" y="5976000"/>
            <a:ext cx="6440760" cy="3580200"/>
          </a:xfrm>
          <a:prstGeom prst="rect">
            <a:avLst/>
          </a:prstGeom>
          <a:noFill/>
          <a:ln w="72000">
            <a:solidFill>
              <a:srgbClr val="55215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108000" bIns="36000" anchor="ctr" anchorCtr="1">
            <a:noAutofit/>
          </a:bodyPr>
          <a:lstStyle/>
          <a:p>
            <a:pPr marL="180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it-IT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Appartenente al genere delle </a:t>
            </a:r>
            <a:r>
              <a:rPr lang="it-IT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Enterobacteriacee</a:t>
            </a:r>
            <a:r>
              <a:rPr lang="it-IT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Gram-negativa,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catalasi</a:t>
            </a:r>
            <a:r>
              <a:rPr lang="it-IT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positiva e ossidasi negativa,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bastoncellare</a:t>
            </a:r>
            <a:r>
              <a:rPr lang="it-IT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generalmente mobile per la presenza di flagelli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peritrichi</a:t>
            </a:r>
            <a:r>
              <a:rPr lang="it-IT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aerobi-anaerobi facoltativi. Temperatura ottimale di crescita compresa tra 37 e 41,5°C.</a:t>
            </a:r>
            <a:endParaRPr lang="it-IT" sz="2800" b="0" strike="noStrike" spc="-1" dirty="0">
              <a:latin typeface="Arial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9561960" y="5904000"/>
            <a:ext cx="6072840" cy="3591720"/>
          </a:xfrm>
          <a:prstGeom prst="rect">
            <a:avLst/>
          </a:prstGeom>
          <a:noFill/>
          <a:ln w="72000">
            <a:solidFill>
              <a:srgbClr val="55215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108000" bIns="36000" anchor="ctr" anchorCtr="1">
            <a:noAutofit/>
          </a:bodyPr>
          <a:lstStyle/>
          <a:p>
            <a:pPr marL="180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All’interno  del  genere  Salmonella  esistono  un  gran  numero  di  sierotipi,  distinti  sulla  base  della diversa composizione degli antigeni somatici e flagellari e talvolta anche in base ad alcuni caratteri biochimici.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44" name="CustomShape 6"/>
          <p:cNvSpPr/>
          <p:nvPr/>
        </p:nvSpPr>
        <p:spPr>
          <a:xfrm>
            <a:off x="17792280" y="5904000"/>
            <a:ext cx="6255000" cy="3593520"/>
          </a:xfrm>
          <a:prstGeom prst="rect">
            <a:avLst/>
          </a:prstGeom>
          <a:noFill/>
          <a:ln w="72000">
            <a:solidFill>
              <a:srgbClr val="55215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108000" bIns="36000" anchor="ctr" anchorCtr="1">
            <a:noAutofit/>
          </a:bodyPr>
          <a:lstStyle/>
          <a:p>
            <a:pPr marL="180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it-IT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L’isolamento di </a:t>
            </a:r>
            <a:r>
              <a:rPr lang="it-IT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Salmonella</a:t>
            </a:r>
            <a:r>
              <a:rPr lang="it-IT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viene effettuato su Agar XLD e Terreno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cromogenico</a:t>
            </a:r>
            <a:r>
              <a:rPr lang="it-IT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Le colonie tipiche avranno rispettivamente  un centro nero e una zona  leggermente  trasparente  di  colore  rossiccio nel primo terreno e un colore tra rosa e porpora nel secondo.</a:t>
            </a:r>
            <a:endParaRPr lang="it-IT" sz="2800" b="0" strike="noStrike" spc="-1" dirty="0">
              <a:latin typeface="Arial"/>
            </a:endParaRPr>
          </a:p>
        </p:txBody>
      </p:sp>
      <p:pic>
        <p:nvPicPr>
          <p:cNvPr id="45" name="Immagine 46"/>
          <p:cNvPicPr/>
          <p:nvPr/>
        </p:nvPicPr>
        <p:blipFill>
          <a:blip r:embed="rId3"/>
          <a:srcRect t="27967" b="27891"/>
          <a:stretch/>
        </p:blipFill>
        <p:spPr>
          <a:xfrm>
            <a:off x="7776000" y="7300080"/>
            <a:ext cx="1577520" cy="691200"/>
          </a:xfrm>
          <a:prstGeom prst="rect">
            <a:avLst/>
          </a:prstGeom>
          <a:ln w="0">
            <a:noFill/>
          </a:ln>
        </p:spPr>
      </p:pic>
      <p:pic>
        <p:nvPicPr>
          <p:cNvPr id="46" name="Immagine 47"/>
          <p:cNvPicPr/>
          <p:nvPr/>
        </p:nvPicPr>
        <p:blipFill>
          <a:blip r:embed="rId3"/>
          <a:srcRect t="27967" b="27891"/>
          <a:stretch/>
        </p:blipFill>
        <p:spPr>
          <a:xfrm>
            <a:off x="15917760" y="7200000"/>
            <a:ext cx="1577520" cy="691200"/>
          </a:xfrm>
          <a:prstGeom prst="rect">
            <a:avLst/>
          </a:prstGeom>
          <a:ln w="0">
            <a:noFill/>
          </a:ln>
        </p:spPr>
      </p:pic>
      <p:sp>
        <p:nvSpPr>
          <p:cNvPr id="47" name="CustomShape 7"/>
          <p:cNvSpPr/>
          <p:nvPr/>
        </p:nvSpPr>
        <p:spPr>
          <a:xfrm>
            <a:off x="3205440" y="10368000"/>
            <a:ext cx="19761840" cy="31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200" b="0" i="1" strike="noStrike" spc="-1">
                <a:solidFill>
                  <a:srgbClr val="000000"/>
                </a:solidFill>
                <a:latin typeface="Berlin Sans FB"/>
                <a:ea typeface="DejaVu Sans"/>
              </a:rPr>
              <a:t>La procedura operativa viene applicata per determinare la presenza/assenza di Salmonella spp. in una quantità definita di alimento destinato al consumo umano e all’alimentazione degli animali, nei tamponi/spugne da carcassa e da superfici, nell’area della produzione e manipolazione degli alimenti. Il metodo può essere utilizzato anche per la  ricerca di Salmonella in campioni ambientali (carcasse o superfici) prelevati presso stabilimenti autorizzati all’esportazione di prodotti a base di carne suina negli USA.</a:t>
            </a: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i="1" u="dbl" strike="noStrike" spc="-1">
                <a:solidFill>
                  <a:srgbClr val="000000"/>
                </a:solidFill>
                <a:uFillTx/>
                <a:latin typeface="Berlin Sans FB"/>
                <a:ea typeface="DejaVu Sans"/>
              </a:rPr>
              <a:t>Norma UNI EN ISO 6579-1:2017</a:t>
            </a:r>
            <a:endParaRPr lang="it-IT" sz="3200" b="0" strike="noStrike" spc="-1">
              <a:latin typeface="Arial"/>
            </a:endParaRPr>
          </a:p>
        </p:txBody>
      </p:sp>
      <p:pic>
        <p:nvPicPr>
          <p:cNvPr id="48" name="Immagine 49"/>
          <p:cNvPicPr/>
          <p:nvPr/>
        </p:nvPicPr>
        <p:blipFill>
          <a:blip r:embed="rId4"/>
          <a:stretch/>
        </p:blipFill>
        <p:spPr>
          <a:xfrm>
            <a:off x="1415160" y="14113440"/>
            <a:ext cx="549000" cy="549000"/>
          </a:xfrm>
          <a:prstGeom prst="rect">
            <a:avLst/>
          </a:prstGeom>
          <a:ln w="0">
            <a:noFill/>
          </a:ln>
        </p:spPr>
      </p:pic>
      <p:pic>
        <p:nvPicPr>
          <p:cNvPr id="49" name="Immagine 52"/>
          <p:cNvPicPr/>
          <p:nvPr/>
        </p:nvPicPr>
        <p:blipFill>
          <a:blip r:embed="rId5"/>
          <a:stretch/>
        </p:blipFill>
        <p:spPr>
          <a:xfrm>
            <a:off x="1440000" y="21573000"/>
            <a:ext cx="557640" cy="428400"/>
          </a:xfrm>
          <a:prstGeom prst="rect">
            <a:avLst/>
          </a:prstGeom>
          <a:ln w="0">
            <a:noFill/>
          </a:ln>
        </p:spPr>
      </p:pic>
      <p:pic>
        <p:nvPicPr>
          <p:cNvPr id="50" name="Immagine 53"/>
          <p:cNvPicPr/>
          <p:nvPr/>
        </p:nvPicPr>
        <p:blipFill>
          <a:blip r:embed="rId6"/>
          <a:stretch/>
        </p:blipFill>
        <p:spPr>
          <a:xfrm>
            <a:off x="1373040" y="26588880"/>
            <a:ext cx="564480" cy="428400"/>
          </a:xfrm>
          <a:prstGeom prst="rect">
            <a:avLst/>
          </a:prstGeom>
          <a:ln w="0">
            <a:noFill/>
          </a:ln>
        </p:spPr>
      </p:pic>
      <p:pic>
        <p:nvPicPr>
          <p:cNvPr id="51" name="Immagine 55"/>
          <p:cNvPicPr/>
          <p:nvPr/>
        </p:nvPicPr>
        <p:blipFill>
          <a:blip r:embed="rId7"/>
          <a:stretch/>
        </p:blipFill>
        <p:spPr>
          <a:xfrm>
            <a:off x="1488600" y="16985880"/>
            <a:ext cx="497520" cy="497520"/>
          </a:xfrm>
          <a:prstGeom prst="rect">
            <a:avLst/>
          </a:prstGeom>
          <a:ln w="0">
            <a:noFill/>
          </a:ln>
        </p:spPr>
      </p:pic>
      <p:sp>
        <p:nvSpPr>
          <p:cNvPr id="52" name="CustomShape 8"/>
          <p:cNvSpPr/>
          <p:nvPr/>
        </p:nvSpPr>
        <p:spPr>
          <a:xfrm>
            <a:off x="2000880" y="14159880"/>
            <a:ext cx="10861560" cy="76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Preparazione del campione e pre-arricchimento microbico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53" name="Line 9"/>
          <p:cNvSpPr/>
          <p:nvPr/>
        </p:nvSpPr>
        <p:spPr>
          <a:xfrm flipV="1">
            <a:off x="2136600" y="16482960"/>
            <a:ext cx="8770680" cy="6840"/>
          </a:xfrm>
          <a:prstGeom prst="line">
            <a:avLst/>
          </a:prstGeom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10"/>
          <p:cNvSpPr/>
          <p:nvPr/>
        </p:nvSpPr>
        <p:spPr>
          <a:xfrm>
            <a:off x="2085120" y="17042760"/>
            <a:ext cx="10861560" cy="76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Arricchimento in terreno liquido selettivo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55" name="Line 11"/>
          <p:cNvSpPr/>
          <p:nvPr/>
        </p:nvSpPr>
        <p:spPr>
          <a:xfrm>
            <a:off x="2021040" y="20190240"/>
            <a:ext cx="7634520" cy="0"/>
          </a:xfrm>
          <a:prstGeom prst="line">
            <a:avLst/>
          </a:prstGeom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2"/>
          <p:cNvSpPr/>
          <p:nvPr/>
        </p:nvSpPr>
        <p:spPr>
          <a:xfrm>
            <a:off x="2085120" y="21591360"/>
            <a:ext cx="9495000" cy="76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Isolamento e identificazione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57" name="CustomShape 13"/>
          <p:cNvSpPr/>
          <p:nvPr/>
        </p:nvSpPr>
        <p:spPr>
          <a:xfrm>
            <a:off x="2085120" y="26596080"/>
            <a:ext cx="991152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Identificazione sierologica, biochimica o molecolare 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58" name="Line 14"/>
          <p:cNvSpPr/>
          <p:nvPr/>
        </p:nvSpPr>
        <p:spPr>
          <a:xfrm>
            <a:off x="1737360" y="32918400"/>
            <a:ext cx="9130680" cy="0"/>
          </a:xfrm>
          <a:prstGeom prst="line">
            <a:avLst/>
          </a:prstGeom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5"/>
          <p:cNvSpPr/>
          <p:nvPr/>
        </p:nvSpPr>
        <p:spPr>
          <a:xfrm>
            <a:off x="8319240" y="29663280"/>
            <a:ext cx="3823200" cy="138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0"/>
                </a:moveTo>
                <a:lnTo>
                  <a:pt x="21600" y="10800"/>
                </a:lnTo>
                <a:lnTo>
                  <a:pt x="10800" y="21600"/>
                </a:lnTo>
                <a:lnTo>
                  <a:pt x="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EDCE6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Antigeni O, Vi, H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60" name="CustomShape 16"/>
          <p:cNvSpPr/>
          <p:nvPr/>
        </p:nvSpPr>
        <p:spPr>
          <a:xfrm>
            <a:off x="1487160" y="33022800"/>
            <a:ext cx="9911520" cy="76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Line 17"/>
          <p:cNvSpPr/>
          <p:nvPr/>
        </p:nvSpPr>
        <p:spPr>
          <a:xfrm>
            <a:off x="1879920" y="34345800"/>
            <a:ext cx="2964960" cy="8280"/>
          </a:xfrm>
          <a:prstGeom prst="line">
            <a:avLst/>
          </a:prstGeom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18"/>
          <p:cNvSpPr/>
          <p:nvPr/>
        </p:nvSpPr>
        <p:spPr>
          <a:xfrm>
            <a:off x="18418680" y="30380400"/>
            <a:ext cx="5324400" cy="189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Line 19"/>
          <p:cNvSpPr/>
          <p:nvPr/>
        </p:nvSpPr>
        <p:spPr>
          <a:xfrm>
            <a:off x="5904000" y="2088000"/>
            <a:ext cx="14760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Immagine 40"/>
          <p:cNvPicPr/>
          <p:nvPr/>
        </p:nvPicPr>
        <p:blipFill>
          <a:blip r:embed="rId8"/>
          <a:stretch/>
        </p:blipFill>
        <p:spPr>
          <a:xfrm>
            <a:off x="776160" y="720000"/>
            <a:ext cx="4620600" cy="3002040"/>
          </a:xfrm>
          <a:prstGeom prst="rect">
            <a:avLst/>
          </a:prstGeom>
          <a:ln w="0">
            <a:noFill/>
          </a:ln>
        </p:spPr>
      </p:pic>
      <p:pic>
        <p:nvPicPr>
          <p:cNvPr id="65" name="Immagine 62"/>
          <p:cNvPicPr/>
          <p:nvPr/>
        </p:nvPicPr>
        <p:blipFill>
          <a:blip r:embed="rId9"/>
          <a:stretch/>
        </p:blipFill>
        <p:spPr>
          <a:xfrm>
            <a:off x="20448000" y="125280"/>
            <a:ext cx="4698000" cy="4263840"/>
          </a:xfrm>
          <a:prstGeom prst="rect">
            <a:avLst/>
          </a:prstGeom>
          <a:ln w="0">
            <a:noFill/>
          </a:ln>
        </p:spPr>
      </p:pic>
      <p:sp>
        <p:nvSpPr>
          <p:cNvPr id="66" name="CustomShape 20"/>
          <p:cNvSpPr/>
          <p:nvPr/>
        </p:nvSpPr>
        <p:spPr>
          <a:xfrm>
            <a:off x="8687160" y="27864360"/>
            <a:ext cx="2735280" cy="862200"/>
          </a:xfrm>
          <a:custGeom>
            <a:avLst/>
            <a:gdLst/>
            <a:ahLst/>
            <a:cxnLst/>
            <a:rect l="l" t="t" r="r" b="b"/>
            <a:pathLst>
              <a:path w="17002" h="3202">
                <a:moveTo>
                  <a:pt x="937" y="0"/>
                </a:moveTo>
                <a:lnTo>
                  <a:pt x="16063" y="0"/>
                </a:lnTo>
                <a:lnTo>
                  <a:pt x="17001" y="937"/>
                </a:lnTo>
                <a:lnTo>
                  <a:pt x="17001" y="2263"/>
                </a:lnTo>
                <a:lnTo>
                  <a:pt x="16063" y="3201"/>
                </a:lnTo>
                <a:lnTo>
                  <a:pt x="937" y="3201"/>
                </a:lnTo>
                <a:lnTo>
                  <a:pt x="0" y="2263"/>
                </a:lnTo>
                <a:lnTo>
                  <a:pt x="0" y="937"/>
                </a:lnTo>
                <a:lnTo>
                  <a:pt x="937" y="0"/>
                </a:lnTo>
              </a:path>
            </a:pathLst>
          </a:custGeom>
          <a:solidFill>
            <a:srgbClr val="DEDCE6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Kit commerciali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67" name="CustomShape 21"/>
          <p:cNvSpPr/>
          <p:nvPr/>
        </p:nvSpPr>
        <p:spPr>
          <a:xfrm>
            <a:off x="1985040" y="27719280"/>
            <a:ext cx="4532400" cy="1239120"/>
          </a:xfrm>
          <a:prstGeom prst="rect">
            <a:avLst/>
          </a:prstGeom>
          <a:solidFill>
            <a:srgbClr val="DEDCE6"/>
          </a:solidFill>
          <a:ln w="0">
            <a:solidFill>
              <a:srgbClr val="65095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Identificazione biochimica 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68" name="CustomShape 22"/>
          <p:cNvSpPr/>
          <p:nvPr/>
        </p:nvSpPr>
        <p:spPr>
          <a:xfrm>
            <a:off x="1983240" y="31847040"/>
            <a:ext cx="4532400" cy="1239120"/>
          </a:xfrm>
          <a:prstGeom prst="rect">
            <a:avLst/>
          </a:prstGeom>
          <a:solidFill>
            <a:srgbClr val="DEDCE6"/>
          </a:solidFill>
          <a:ln w="0">
            <a:solidFill>
              <a:srgbClr val="65095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Identificazione molecolare  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69" name="CustomShape 23"/>
          <p:cNvSpPr/>
          <p:nvPr/>
        </p:nvSpPr>
        <p:spPr>
          <a:xfrm>
            <a:off x="1985040" y="29742120"/>
            <a:ext cx="4532400" cy="1239120"/>
          </a:xfrm>
          <a:prstGeom prst="rect">
            <a:avLst/>
          </a:prstGeom>
          <a:solidFill>
            <a:srgbClr val="DEDCE6"/>
          </a:solidFill>
          <a:ln w="0">
            <a:solidFill>
              <a:srgbClr val="65095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Identificazione sierologica  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70" name="CustomShape 24"/>
          <p:cNvSpPr/>
          <p:nvPr/>
        </p:nvSpPr>
        <p:spPr>
          <a:xfrm flipV="1">
            <a:off x="6879240" y="28028880"/>
            <a:ext cx="1087200" cy="408600"/>
          </a:xfrm>
          <a:custGeom>
            <a:avLst/>
            <a:gdLst/>
            <a:ahLst/>
            <a:cxnLst/>
            <a:rect l="l" t="t" r="r" b="b"/>
            <a:pathLst>
              <a:path w="3802" h="1002">
                <a:moveTo>
                  <a:pt x="0" y="250"/>
                </a:moveTo>
                <a:lnTo>
                  <a:pt x="2850" y="250"/>
                </a:lnTo>
                <a:lnTo>
                  <a:pt x="2850" y="0"/>
                </a:lnTo>
                <a:lnTo>
                  <a:pt x="3801" y="500"/>
                </a:lnTo>
                <a:lnTo>
                  <a:pt x="2850" y="1001"/>
                </a:lnTo>
                <a:lnTo>
                  <a:pt x="28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A1467E"/>
          </a:solidFill>
          <a:ln w="0">
            <a:solidFill>
              <a:srgbClr val="65095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1" name="Group 25"/>
          <p:cNvGrpSpPr/>
          <p:nvPr/>
        </p:nvGrpSpPr>
        <p:grpSpPr>
          <a:xfrm>
            <a:off x="1962360" y="22512240"/>
            <a:ext cx="22533480" cy="3311280"/>
            <a:chOff x="1962360" y="22512240"/>
            <a:chExt cx="22533480" cy="3311280"/>
          </a:xfrm>
        </p:grpSpPr>
        <p:sp>
          <p:nvSpPr>
            <p:cNvPr id="72" name="CustomShape 26"/>
            <p:cNvSpPr/>
            <p:nvPr/>
          </p:nvSpPr>
          <p:spPr>
            <a:xfrm>
              <a:off x="1962360" y="23376240"/>
              <a:ext cx="4532400" cy="1239120"/>
            </a:xfrm>
            <a:prstGeom prst="rect">
              <a:avLst/>
            </a:prstGeom>
            <a:solidFill>
              <a:srgbClr val="DEDCE6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Seminare RVS e MKTTn su</a:t>
              </a:r>
              <a:endParaRPr lang="it-IT" sz="2400" b="0" strike="noStrike" spc="-1">
                <a:latin typeface="Arial"/>
              </a:endParaRPr>
            </a:p>
          </p:txBody>
        </p:sp>
        <p:sp>
          <p:nvSpPr>
            <p:cNvPr id="73" name="CustomShape 27"/>
            <p:cNvSpPr/>
            <p:nvPr/>
          </p:nvSpPr>
          <p:spPr>
            <a:xfrm rot="20285400">
              <a:off x="7020000" y="23366880"/>
              <a:ext cx="810720" cy="447480"/>
            </a:xfrm>
            <a:custGeom>
              <a:avLst/>
              <a:gdLst/>
              <a:ahLst/>
              <a:cxnLst/>
              <a:rect l="l" t="t" r="r" b="b"/>
              <a:pathLst>
                <a:path w="3802" h="1001">
                  <a:moveTo>
                    <a:pt x="0" y="250"/>
                  </a:moveTo>
                  <a:lnTo>
                    <a:pt x="2849" y="250"/>
                  </a:lnTo>
                  <a:lnTo>
                    <a:pt x="2850" y="0"/>
                  </a:lnTo>
                  <a:lnTo>
                    <a:pt x="3801" y="500"/>
                  </a:lnTo>
                  <a:lnTo>
                    <a:pt x="2850" y="1000"/>
                  </a:lnTo>
                  <a:lnTo>
                    <a:pt x="2850" y="750"/>
                  </a:lnTo>
                  <a:lnTo>
                    <a:pt x="0" y="751"/>
                  </a:lnTo>
                  <a:lnTo>
                    <a:pt x="0" y="250"/>
                  </a:lnTo>
                </a:path>
              </a:pathLst>
            </a:custGeom>
            <a:solidFill>
              <a:srgbClr val="A1467E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28"/>
            <p:cNvSpPr/>
            <p:nvPr/>
          </p:nvSpPr>
          <p:spPr>
            <a:xfrm>
              <a:off x="8080560" y="22586040"/>
              <a:ext cx="4532400" cy="1004400"/>
            </a:xfrm>
            <a:prstGeom prst="rect">
              <a:avLst/>
            </a:prstGeom>
            <a:solidFill>
              <a:srgbClr val="DEDCE6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Agar XLD </a:t>
              </a:r>
              <a:endParaRPr lang="it-IT" sz="2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(Xilosio Lisina Desossicolato)</a:t>
              </a:r>
              <a:endParaRPr lang="it-IT" sz="2400" b="0" strike="noStrike" spc="-1">
                <a:latin typeface="Arial"/>
              </a:endParaRPr>
            </a:p>
          </p:txBody>
        </p:sp>
        <p:sp>
          <p:nvSpPr>
            <p:cNvPr id="75" name="CustomShape 29"/>
            <p:cNvSpPr/>
            <p:nvPr/>
          </p:nvSpPr>
          <p:spPr>
            <a:xfrm>
              <a:off x="8080560" y="24240240"/>
              <a:ext cx="4532400" cy="1004400"/>
            </a:xfrm>
            <a:prstGeom prst="rect">
              <a:avLst/>
            </a:prstGeom>
            <a:solidFill>
              <a:srgbClr val="DEDCE6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Terreno cromogenico</a:t>
              </a:r>
              <a:endParaRPr lang="it-IT" sz="2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per Salmonella</a:t>
              </a:r>
              <a:endParaRPr lang="it-IT" sz="2400" b="0" strike="noStrike" spc="-1">
                <a:latin typeface="Arial"/>
              </a:endParaRPr>
            </a:p>
          </p:txBody>
        </p:sp>
        <p:sp>
          <p:nvSpPr>
            <p:cNvPr id="76" name="CustomShape 30"/>
            <p:cNvSpPr/>
            <p:nvPr/>
          </p:nvSpPr>
          <p:spPr>
            <a:xfrm>
              <a:off x="12978360" y="22946040"/>
              <a:ext cx="1364400" cy="356400"/>
            </a:xfrm>
            <a:custGeom>
              <a:avLst/>
              <a:gdLst/>
              <a:ahLst/>
              <a:cxnLst/>
              <a:rect l="l" t="t" r="r" b="b"/>
              <a:pathLst>
                <a:path w="3802" h="1002">
                  <a:moveTo>
                    <a:pt x="0" y="250"/>
                  </a:moveTo>
                  <a:lnTo>
                    <a:pt x="2850" y="250"/>
                  </a:lnTo>
                  <a:lnTo>
                    <a:pt x="2850" y="0"/>
                  </a:lnTo>
                  <a:lnTo>
                    <a:pt x="3801" y="500"/>
                  </a:lnTo>
                  <a:lnTo>
                    <a:pt x="2850" y="1001"/>
                  </a:lnTo>
                  <a:lnTo>
                    <a:pt x="2850" y="750"/>
                  </a:lnTo>
                  <a:lnTo>
                    <a:pt x="0" y="750"/>
                  </a:lnTo>
                  <a:lnTo>
                    <a:pt x="0" y="250"/>
                  </a:lnTo>
                </a:path>
              </a:pathLst>
            </a:custGeom>
            <a:solidFill>
              <a:srgbClr val="A1467E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31"/>
            <p:cNvSpPr/>
            <p:nvPr/>
          </p:nvSpPr>
          <p:spPr>
            <a:xfrm flipV="1">
              <a:off x="12978360" y="24598080"/>
              <a:ext cx="1364400" cy="358200"/>
            </a:xfrm>
            <a:custGeom>
              <a:avLst/>
              <a:gdLst/>
              <a:ahLst/>
              <a:cxnLst/>
              <a:rect l="l" t="t" r="r" b="b"/>
              <a:pathLst>
                <a:path w="3802" h="1002">
                  <a:moveTo>
                    <a:pt x="0" y="250"/>
                  </a:moveTo>
                  <a:lnTo>
                    <a:pt x="2850" y="250"/>
                  </a:lnTo>
                  <a:lnTo>
                    <a:pt x="2850" y="0"/>
                  </a:lnTo>
                  <a:lnTo>
                    <a:pt x="3801" y="500"/>
                  </a:lnTo>
                  <a:lnTo>
                    <a:pt x="2850" y="1001"/>
                  </a:lnTo>
                  <a:lnTo>
                    <a:pt x="2850" y="750"/>
                  </a:lnTo>
                  <a:lnTo>
                    <a:pt x="0" y="750"/>
                  </a:lnTo>
                  <a:lnTo>
                    <a:pt x="0" y="250"/>
                  </a:lnTo>
                </a:path>
              </a:pathLst>
            </a:custGeom>
            <a:solidFill>
              <a:srgbClr val="A1467E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32"/>
            <p:cNvSpPr/>
            <p:nvPr/>
          </p:nvSpPr>
          <p:spPr>
            <a:xfrm>
              <a:off x="14632560" y="22586040"/>
              <a:ext cx="4463280" cy="1004400"/>
            </a:xfrm>
            <a:prstGeom prst="rect">
              <a:avLst/>
            </a:prstGeom>
            <a:solidFill>
              <a:srgbClr val="DEDCE6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Incubare a 37 °C per 24 h</a:t>
              </a:r>
              <a:endParaRPr lang="it-IT" sz="2400" b="0" strike="noStrike" spc="-1">
                <a:latin typeface="Arial"/>
              </a:endParaRPr>
            </a:p>
          </p:txBody>
        </p:sp>
        <p:sp>
          <p:nvSpPr>
            <p:cNvPr id="79" name="CustomShape 33"/>
            <p:cNvSpPr/>
            <p:nvPr/>
          </p:nvSpPr>
          <p:spPr>
            <a:xfrm>
              <a:off x="14634360" y="24312240"/>
              <a:ext cx="4460400" cy="1006200"/>
            </a:xfrm>
            <a:prstGeom prst="rect">
              <a:avLst/>
            </a:prstGeom>
            <a:solidFill>
              <a:srgbClr val="DEDCE6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Incubare in base alle </a:t>
              </a:r>
              <a:endParaRPr lang="it-IT" sz="2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raccomandazioni del fabbricante</a:t>
              </a:r>
              <a:endParaRPr lang="it-IT" sz="2400" b="0" strike="noStrike" spc="-1">
                <a:latin typeface="Arial"/>
              </a:endParaRPr>
            </a:p>
          </p:txBody>
        </p:sp>
        <p:sp>
          <p:nvSpPr>
            <p:cNvPr id="80" name="CustomShape 34"/>
            <p:cNvSpPr/>
            <p:nvPr/>
          </p:nvSpPr>
          <p:spPr>
            <a:xfrm rot="1277400">
              <a:off x="6981840" y="24189120"/>
              <a:ext cx="810720" cy="447480"/>
            </a:xfrm>
            <a:custGeom>
              <a:avLst/>
              <a:gdLst/>
              <a:ahLst/>
              <a:cxnLst/>
              <a:rect l="l" t="t" r="r" b="b"/>
              <a:pathLst>
                <a:path w="3802" h="1001">
                  <a:moveTo>
                    <a:pt x="0" y="250"/>
                  </a:moveTo>
                  <a:lnTo>
                    <a:pt x="2849" y="250"/>
                  </a:lnTo>
                  <a:lnTo>
                    <a:pt x="2850" y="0"/>
                  </a:lnTo>
                  <a:lnTo>
                    <a:pt x="3801" y="500"/>
                  </a:lnTo>
                  <a:lnTo>
                    <a:pt x="2850" y="1000"/>
                  </a:lnTo>
                  <a:lnTo>
                    <a:pt x="2850" y="750"/>
                  </a:lnTo>
                  <a:lnTo>
                    <a:pt x="0" y="751"/>
                  </a:lnTo>
                  <a:lnTo>
                    <a:pt x="0" y="250"/>
                  </a:lnTo>
                </a:path>
              </a:pathLst>
            </a:custGeom>
            <a:solidFill>
              <a:srgbClr val="FFAA95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35"/>
            <p:cNvSpPr/>
            <p:nvPr/>
          </p:nvSpPr>
          <p:spPr>
            <a:xfrm rot="19648200">
              <a:off x="19492560" y="23466600"/>
              <a:ext cx="1001160" cy="447480"/>
            </a:xfrm>
            <a:custGeom>
              <a:avLst/>
              <a:gdLst/>
              <a:ahLst/>
              <a:cxnLst/>
              <a:rect l="l" t="t" r="r" b="b"/>
              <a:pathLst>
                <a:path w="3802" h="1001">
                  <a:moveTo>
                    <a:pt x="0" y="250"/>
                  </a:moveTo>
                  <a:lnTo>
                    <a:pt x="2849" y="250"/>
                  </a:lnTo>
                  <a:lnTo>
                    <a:pt x="2850" y="0"/>
                  </a:lnTo>
                  <a:lnTo>
                    <a:pt x="3801" y="500"/>
                  </a:lnTo>
                  <a:lnTo>
                    <a:pt x="2850" y="1000"/>
                  </a:lnTo>
                  <a:lnTo>
                    <a:pt x="2850" y="750"/>
                  </a:lnTo>
                  <a:lnTo>
                    <a:pt x="0" y="751"/>
                  </a:lnTo>
                  <a:lnTo>
                    <a:pt x="0" y="250"/>
                  </a:lnTo>
                </a:path>
              </a:pathLst>
            </a:custGeom>
            <a:solidFill>
              <a:srgbClr val="A1467E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36"/>
            <p:cNvSpPr/>
            <p:nvPr/>
          </p:nvSpPr>
          <p:spPr>
            <a:xfrm rot="1906200">
              <a:off x="19487160" y="24276600"/>
              <a:ext cx="1087200" cy="447480"/>
            </a:xfrm>
            <a:custGeom>
              <a:avLst/>
              <a:gdLst/>
              <a:ahLst/>
              <a:cxnLst/>
              <a:rect l="l" t="t" r="r" b="b"/>
              <a:pathLst>
                <a:path w="3802" h="1001">
                  <a:moveTo>
                    <a:pt x="0" y="250"/>
                  </a:moveTo>
                  <a:lnTo>
                    <a:pt x="2849" y="250"/>
                  </a:lnTo>
                  <a:lnTo>
                    <a:pt x="2850" y="0"/>
                  </a:lnTo>
                  <a:lnTo>
                    <a:pt x="3801" y="500"/>
                  </a:lnTo>
                  <a:lnTo>
                    <a:pt x="2850" y="1000"/>
                  </a:lnTo>
                  <a:lnTo>
                    <a:pt x="2850" y="750"/>
                  </a:lnTo>
                  <a:lnTo>
                    <a:pt x="0" y="751"/>
                  </a:lnTo>
                  <a:lnTo>
                    <a:pt x="0" y="250"/>
                  </a:lnTo>
                </a:path>
              </a:pathLst>
            </a:custGeom>
            <a:solidFill>
              <a:srgbClr val="A1467E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37"/>
            <p:cNvSpPr/>
            <p:nvPr/>
          </p:nvSpPr>
          <p:spPr>
            <a:xfrm rot="1277400">
              <a:off x="6961320" y="24204240"/>
              <a:ext cx="810720" cy="447480"/>
            </a:xfrm>
            <a:custGeom>
              <a:avLst/>
              <a:gdLst/>
              <a:ahLst/>
              <a:cxnLst/>
              <a:rect l="l" t="t" r="r" b="b"/>
              <a:pathLst>
                <a:path w="3802" h="1001">
                  <a:moveTo>
                    <a:pt x="0" y="250"/>
                  </a:moveTo>
                  <a:lnTo>
                    <a:pt x="2849" y="250"/>
                  </a:lnTo>
                  <a:lnTo>
                    <a:pt x="2850" y="0"/>
                  </a:lnTo>
                  <a:lnTo>
                    <a:pt x="3801" y="500"/>
                  </a:lnTo>
                  <a:lnTo>
                    <a:pt x="2850" y="1000"/>
                  </a:lnTo>
                  <a:lnTo>
                    <a:pt x="2850" y="750"/>
                  </a:lnTo>
                  <a:lnTo>
                    <a:pt x="0" y="751"/>
                  </a:lnTo>
                  <a:lnTo>
                    <a:pt x="0" y="250"/>
                  </a:lnTo>
                </a:path>
              </a:pathLst>
            </a:custGeom>
            <a:solidFill>
              <a:srgbClr val="A1467E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38"/>
            <p:cNvSpPr/>
            <p:nvPr/>
          </p:nvSpPr>
          <p:spPr>
            <a:xfrm>
              <a:off x="19384560" y="24613920"/>
              <a:ext cx="790200" cy="344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POS</a:t>
              </a:r>
              <a:endParaRPr lang="it-IT" sz="1800" b="0" strike="noStrike" spc="-1">
                <a:latin typeface="Arial"/>
              </a:endParaRPr>
            </a:p>
          </p:txBody>
        </p:sp>
        <p:sp>
          <p:nvSpPr>
            <p:cNvPr id="85" name="CustomShape 39"/>
            <p:cNvSpPr/>
            <p:nvPr/>
          </p:nvSpPr>
          <p:spPr>
            <a:xfrm>
              <a:off x="20464560" y="22512240"/>
              <a:ext cx="4030200" cy="970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600" b="1" strike="noStrike" cap="all" spc="-1">
                  <a:solidFill>
                    <a:srgbClr val="BF0041"/>
                  </a:solidFill>
                  <a:latin typeface="Arial"/>
                  <a:ea typeface="DejaVu Sans"/>
                </a:rPr>
                <a:t>ASSENZA DI SALMONELLA IN 25 gr</a:t>
              </a:r>
              <a:endParaRPr lang="it-IT" sz="2600" b="0" strike="noStrike" spc="-1">
                <a:latin typeface="Arial"/>
              </a:endParaRPr>
            </a:p>
          </p:txBody>
        </p:sp>
        <p:sp>
          <p:nvSpPr>
            <p:cNvPr id="86" name="CustomShape 40"/>
            <p:cNvSpPr/>
            <p:nvPr/>
          </p:nvSpPr>
          <p:spPr>
            <a:xfrm>
              <a:off x="20681640" y="23664240"/>
              <a:ext cx="3814200" cy="2159280"/>
            </a:xfrm>
            <a:prstGeom prst="rect">
              <a:avLst/>
            </a:prstGeom>
            <a:solidFill>
              <a:srgbClr val="DEDCE6"/>
            </a:solidFill>
            <a:ln w="0">
              <a:solidFill>
                <a:srgbClr val="4E102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ISOLAMENTO</a:t>
              </a:r>
              <a:endParaRPr lang="it-IT" sz="2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delle colonie selezionate </a:t>
              </a:r>
              <a:endParaRPr lang="it-IT" sz="2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su Agar Nutriente </a:t>
              </a:r>
              <a:endParaRPr lang="it-IT" sz="2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(incubazione a 34-38°C</a:t>
              </a:r>
              <a:endParaRPr lang="it-IT" sz="2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per 24h)</a:t>
              </a:r>
              <a:endParaRPr lang="it-IT" sz="2600" b="0" strike="noStrike" spc="-1">
                <a:latin typeface="Arial"/>
              </a:endParaRPr>
            </a:p>
          </p:txBody>
        </p:sp>
        <p:sp>
          <p:nvSpPr>
            <p:cNvPr id="87" name="CustomShape 41"/>
            <p:cNvSpPr/>
            <p:nvPr/>
          </p:nvSpPr>
          <p:spPr>
            <a:xfrm>
              <a:off x="19385640" y="23160240"/>
              <a:ext cx="790200" cy="416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NEG</a:t>
              </a:r>
              <a:endParaRPr lang="it-IT" sz="1800" b="0" strike="noStrike" spc="-1">
                <a:latin typeface="Arial"/>
              </a:endParaRPr>
            </a:p>
          </p:txBody>
        </p:sp>
      </p:grpSp>
      <p:sp>
        <p:nvSpPr>
          <p:cNvPr id="88" name="CustomShape 42"/>
          <p:cNvSpPr/>
          <p:nvPr/>
        </p:nvSpPr>
        <p:spPr>
          <a:xfrm>
            <a:off x="2639160" y="14982840"/>
            <a:ext cx="3956400" cy="1364400"/>
          </a:xfrm>
          <a:prstGeom prst="ellipse">
            <a:avLst/>
          </a:prstGeom>
          <a:solidFill>
            <a:srgbClr val="DEDCE6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Pesare 25 g di campione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89" name="CustomShape 43"/>
          <p:cNvSpPr/>
          <p:nvPr/>
        </p:nvSpPr>
        <p:spPr>
          <a:xfrm>
            <a:off x="9047160" y="15064200"/>
            <a:ext cx="4244400" cy="1150920"/>
          </a:xfrm>
          <a:prstGeom prst="rect">
            <a:avLst/>
          </a:prstGeom>
          <a:solidFill>
            <a:srgbClr val="DEDCE6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Aggiungere 225 ml di BPW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90" name="CustomShape 44"/>
          <p:cNvSpPr/>
          <p:nvPr/>
        </p:nvSpPr>
        <p:spPr>
          <a:xfrm>
            <a:off x="16250040" y="15095160"/>
            <a:ext cx="4172400" cy="1004400"/>
          </a:xfrm>
          <a:prstGeom prst="rect">
            <a:avLst/>
          </a:prstGeom>
          <a:solidFill>
            <a:srgbClr val="DEDCE6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Incubare a 34-38°C per 18 h *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91" name="CustomShape 45"/>
          <p:cNvSpPr/>
          <p:nvPr/>
        </p:nvSpPr>
        <p:spPr>
          <a:xfrm>
            <a:off x="7103160" y="15414840"/>
            <a:ext cx="1364400" cy="356400"/>
          </a:xfrm>
          <a:custGeom>
            <a:avLst/>
            <a:gdLst/>
            <a:ahLst/>
            <a:cxnLst/>
            <a:rect l="l" t="t" r="r" b="b"/>
            <a:pathLst>
              <a:path w="3802" h="1002">
                <a:moveTo>
                  <a:pt x="0" y="250"/>
                </a:moveTo>
                <a:lnTo>
                  <a:pt x="2850" y="250"/>
                </a:lnTo>
                <a:lnTo>
                  <a:pt x="2850" y="0"/>
                </a:lnTo>
                <a:lnTo>
                  <a:pt x="3801" y="500"/>
                </a:lnTo>
                <a:lnTo>
                  <a:pt x="2850" y="1001"/>
                </a:lnTo>
                <a:lnTo>
                  <a:pt x="28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A1467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46"/>
          <p:cNvSpPr/>
          <p:nvPr/>
        </p:nvSpPr>
        <p:spPr>
          <a:xfrm>
            <a:off x="21215160" y="14765040"/>
            <a:ext cx="2303280" cy="162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* E’ possibile conservare il brodo di prearricchimento, dopop incubazione, per massimo 72h in refrigerazione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93" name="CustomShape 47"/>
          <p:cNvSpPr/>
          <p:nvPr/>
        </p:nvSpPr>
        <p:spPr>
          <a:xfrm>
            <a:off x="2743920" y="18119880"/>
            <a:ext cx="3599280" cy="1151280"/>
          </a:xfrm>
          <a:prstGeom prst="rect">
            <a:avLst/>
          </a:prstGeom>
          <a:solidFill>
            <a:srgbClr val="DEDCE6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Inoculare </a:t>
            </a:r>
            <a:r>
              <a:rPr lang="it-IT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0,1 </a:t>
            </a: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ml della 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la coltura ottenuta in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94" name="CustomShape 48"/>
          <p:cNvSpPr/>
          <p:nvPr/>
        </p:nvSpPr>
        <p:spPr>
          <a:xfrm>
            <a:off x="8719920" y="18121680"/>
            <a:ext cx="4895280" cy="1004400"/>
          </a:xfrm>
          <a:prstGeom prst="rect">
            <a:avLst/>
          </a:prstGeom>
          <a:solidFill>
            <a:srgbClr val="DEDCE6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terreno Rappaport-Vassiliadis 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con soia (RVS)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95" name="CustomShape 49"/>
          <p:cNvSpPr/>
          <p:nvPr/>
        </p:nvSpPr>
        <p:spPr>
          <a:xfrm>
            <a:off x="14049720" y="19874160"/>
            <a:ext cx="1364400" cy="356400"/>
          </a:xfrm>
          <a:custGeom>
            <a:avLst/>
            <a:gdLst/>
            <a:ahLst/>
            <a:cxnLst/>
            <a:rect l="l" t="t" r="r" b="b"/>
            <a:pathLst>
              <a:path w="3802" h="1002">
                <a:moveTo>
                  <a:pt x="0" y="250"/>
                </a:moveTo>
                <a:lnTo>
                  <a:pt x="2850" y="250"/>
                </a:lnTo>
                <a:lnTo>
                  <a:pt x="2850" y="0"/>
                </a:lnTo>
                <a:lnTo>
                  <a:pt x="3801" y="500"/>
                </a:lnTo>
                <a:lnTo>
                  <a:pt x="2850" y="1001"/>
                </a:lnTo>
                <a:lnTo>
                  <a:pt x="28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A1467E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50"/>
          <p:cNvSpPr/>
          <p:nvPr/>
        </p:nvSpPr>
        <p:spPr>
          <a:xfrm>
            <a:off x="8719920" y="19658160"/>
            <a:ext cx="4967280" cy="1004400"/>
          </a:xfrm>
          <a:prstGeom prst="rect">
            <a:avLst/>
          </a:prstGeom>
          <a:solidFill>
            <a:srgbClr val="DEDCE6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brodo Muller-Kauffmann 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al tetrationato-novobiocina (MKTTn)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97" name="CustomShape 51"/>
          <p:cNvSpPr/>
          <p:nvPr/>
        </p:nvSpPr>
        <p:spPr>
          <a:xfrm>
            <a:off x="16138800" y="18122760"/>
            <a:ext cx="4172400" cy="1004400"/>
          </a:xfrm>
          <a:prstGeom prst="rect">
            <a:avLst/>
          </a:prstGeom>
          <a:solidFill>
            <a:srgbClr val="DEDCE6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Incubare a 41,5 °C per 24 h *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98" name="CustomShape 52"/>
          <p:cNvSpPr/>
          <p:nvPr/>
        </p:nvSpPr>
        <p:spPr>
          <a:xfrm>
            <a:off x="14049720" y="18506160"/>
            <a:ext cx="1364400" cy="356400"/>
          </a:xfrm>
          <a:custGeom>
            <a:avLst/>
            <a:gdLst/>
            <a:ahLst/>
            <a:cxnLst/>
            <a:rect l="l" t="t" r="r" b="b"/>
            <a:pathLst>
              <a:path w="3802" h="1002">
                <a:moveTo>
                  <a:pt x="0" y="250"/>
                </a:moveTo>
                <a:lnTo>
                  <a:pt x="2850" y="250"/>
                </a:lnTo>
                <a:lnTo>
                  <a:pt x="2850" y="0"/>
                </a:lnTo>
                <a:lnTo>
                  <a:pt x="3801" y="500"/>
                </a:lnTo>
                <a:lnTo>
                  <a:pt x="2850" y="1001"/>
                </a:lnTo>
                <a:lnTo>
                  <a:pt x="28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A1467E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53"/>
          <p:cNvSpPr/>
          <p:nvPr/>
        </p:nvSpPr>
        <p:spPr>
          <a:xfrm>
            <a:off x="16138800" y="19659240"/>
            <a:ext cx="4172400" cy="1004400"/>
          </a:xfrm>
          <a:prstGeom prst="rect">
            <a:avLst/>
          </a:prstGeom>
          <a:solidFill>
            <a:srgbClr val="DEDCE6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Incubare a 37 °C per 24 h *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00" name="CustomShape 54"/>
          <p:cNvSpPr/>
          <p:nvPr/>
        </p:nvSpPr>
        <p:spPr>
          <a:xfrm>
            <a:off x="6919920" y="18504360"/>
            <a:ext cx="1364400" cy="356400"/>
          </a:xfrm>
          <a:custGeom>
            <a:avLst/>
            <a:gdLst/>
            <a:ahLst/>
            <a:cxnLst/>
            <a:rect l="l" t="t" r="r" b="b"/>
            <a:pathLst>
              <a:path w="3802" h="1002">
                <a:moveTo>
                  <a:pt x="0" y="250"/>
                </a:moveTo>
                <a:lnTo>
                  <a:pt x="2850" y="250"/>
                </a:lnTo>
                <a:lnTo>
                  <a:pt x="2850" y="0"/>
                </a:lnTo>
                <a:lnTo>
                  <a:pt x="3801" y="500"/>
                </a:lnTo>
                <a:lnTo>
                  <a:pt x="2850" y="1001"/>
                </a:lnTo>
                <a:lnTo>
                  <a:pt x="28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A1467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55"/>
          <p:cNvSpPr/>
          <p:nvPr/>
        </p:nvSpPr>
        <p:spPr>
          <a:xfrm>
            <a:off x="2743920" y="19584360"/>
            <a:ext cx="3599280" cy="1151280"/>
          </a:xfrm>
          <a:prstGeom prst="rect">
            <a:avLst/>
          </a:prstGeom>
          <a:solidFill>
            <a:srgbClr val="DEDCE6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Inoculare </a:t>
            </a:r>
            <a:r>
              <a:rPr lang="it-IT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1 </a:t>
            </a: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ml della 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la coltura ottenuta in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02" name="CustomShape 56"/>
          <p:cNvSpPr/>
          <p:nvPr/>
        </p:nvSpPr>
        <p:spPr>
          <a:xfrm>
            <a:off x="6919920" y="19944720"/>
            <a:ext cx="1364400" cy="356400"/>
          </a:xfrm>
          <a:custGeom>
            <a:avLst/>
            <a:gdLst/>
            <a:ahLst/>
            <a:cxnLst/>
            <a:rect l="l" t="t" r="r" b="b"/>
            <a:pathLst>
              <a:path w="3802" h="1002">
                <a:moveTo>
                  <a:pt x="0" y="250"/>
                </a:moveTo>
                <a:lnTo>
                  <a:pt x="2850" y="250"/>
                </a:lnTo>
                <a:lnTo>
                  <a:pt x="2850" y="0"/>
                </a:lnTo>
                <a:lnTo>
                  <a:pt x="3801" y="500"/>
                </a:lnTo>
                <a:lnTo>
                  <a:pt x="2850" y="1001"/>
                </a:lnTo>
                <a:lnTo>
                  <a:pt x="28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A1467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57"/>
          <p:cNvSpPr/>
          <p:nvPr/>
        </p:nvSpPr>
        <p:spPr>
          <a:xfrm>
            <a:off x="21175920" y="18462240"/>
            <a:ext cx="2303280" cy="188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* Per latte in polvere, formaggi e in caso di tossinfezioni alimentari prolungare l’incubazione di ulteriori 24 h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04" name="CustomShape 58"/>
          <p:cNvSpPr/>
          <p:nvPr/>
        </p:nvSpPr>
        <p:spPr>
          <a:xfrm>
            <a:off x="14087160" y="15527160"/>
            <a:ext cx="1364400" cy="356400"/>
          </a:xfrm>
          <a:custGeom>
            <a:avLst/>
            <a:gdLst/>
            <a:ahLst/>
            <a:cxnLst/>
            <a:rect l="l" t="t" r="r" b="b"/>
            <a:pathLst>
              <a:path w="3802" h="1002">
                <a:moveTo>
                  <a:pt x="0" y="250"/>
                </a:moveTo>
                <a:lnTo>
                  <a:pt x="2850" y="250"/>
                </a:lnTo>
                <a:lnTo>
                  <a:pt x="2850" y="0"/>
                </a:lnTo>
                <a:lnTo>
                  <a:pt x="3801" y="500"/>
                </a:lnTo>
                <a:lnTo>
                  <a:pt x="2850" y="1001"/>
                </a:lnTo>
                <a:lnTo>
                  <a:pt x="28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A1467E"/>
          </a:solidFill>
          <a:ln w="0">
            <a:solidFill>
              <a:srgbClr val="4E10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59"/>
          <p:cNvSpPr/>
          <p:nvPr/>
        </p:nvSpPr>
        <p:spPr>
          <a:xfrm flipV="1">
            <a:off x="6887160" y="30188880"/>
            <a:ext cx="1087200" cy="408600"/>
          </a:xfrm>
          <a:custGeom>
            <a:avLst/>
            <a:gdLst/>
            <a:ahLst/>
            <a:cxnLst/>
            <a:rect l="l" t="t" r="r" b="b"/>
            <a:pathLst>
              <a:path w="3802" h="1002">
                <a:moveTo>
                  <a:pt x="0" y="250"/>
                </a:moveTo>
                <a:lnTo>
                  <a:pt x="2850" y="250"/>
                </a:lnTo>
                <a:lnTo>
                  <a:pt x="2850" y="0"/>
                </a:lnTo>
                <a:lnTo>
                  <a:pt x="3801" y="500"/>
                </a:lnTo>
                <a:lnTo>
                  <a:pt x="2850" y="1001"/>
                </a:lnTo>
                <a:lnTo>
                  <a:pt x="28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A1467E"/>
          </a:solidFill>
          <a:ln w="0">
            <a:solidFill>
              <a:srgbClr val="65095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60"/>
          <p:cNvSpPr/>
          <p:nvPr/>
        </p:nvSpPr>
        <p:spPr>
          <a:xfrm flipV="1">
            <a:off x="6879240" y="32254200"/>
            <a:ext cx="1087200" cy="408600"/>
          </a:xfrm>
          <a:custGeom>
            <a:avLst/>
            <a:gdLst/>
            <a:ahLst/>
            <a:cxnLst/>
            <a:rect l="l" t="t" r="r" b="b"/>
            <a:pathLst>
              <a:path w="3802" h="1002">
                <a:moveTo>
                  <a:pt x="0" y="250"/>
                </a:moveTo>
                <a:lnTo>
                  <a:pt x="2850" y="250"/>
                </a:lnTo>
                <a:lnTo>
                  <a:pt x="2850" y="0"/>
                </a:lnTo>
                <a:lnTo>
                  <a:pt x="3801" y="500"/>
                </a:lnTo>
                <a:lnTo>
                  <a:pt x="2850" y="1001"/>
                </a:lnTo>
                <a:lnTo>
                  <a:pt x="28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A1467E"/>
          </a:solidFill>
          <a:ln w="0">
            <a:solidFill>
              <a:srgbClr val="65095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61"/>
          <p:cNvSpPr/>
          <p:nvPr/>
        </p:nvSpPr>
        <p:spPr>
          <a:xfrm>
            <a:off x="9263160" y="31895280"/>
            <a:ext cx="1871280" cy="791280"/>
          </a:xfrm>
          <a:prstGeom prst="rect">
            <a:avLst/>
          </a:prstGeom>
          <a:solidFill>
            <a:srgbClr val="DEDCE6"/>
          </a:solidFill>
          <a:ln w="0">
            <a:solidFill>
              <a:srgbClr val="65095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PCR *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400" b="0" strike="noStrike" spc="-1">
              <a:latin typeface="Arial"/>
            </a:endParaRPr>
          </a:p>
        </p:txBody>
      </p:sp>
      <p:sp>
        <p:nvSpPr>
          <p:cNvPr id="108" name="CustomShape 62"/>
          <p:cNvSpPr/>
          <p:nvPr/>
        </p:nvSpPr>
        <p:spPr>
          <a:xfrm>
            <a:off x="7679160" y="33047280"/>
            <a:ext cx="5183280" cy="108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* Primer F: 5’ -GTG AAA TTA TCG CCA CGT TCG GGC AA-3’</a:t>
            </a:r>
            <a:endParaRPr lang="it-IT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Primer R: 5’-TCA TCG CAC CGT CAA AGG AAC C-3’</a:t>
            </a:r>
            <a:endParaRPr lang="it-IT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95°C per 8 min</a:t>
            </a:r>
            <a:endParaRPr lang="it-IT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[95°C per 30 sec, 64°C per 30sec, 72°C per 30 sec ] 35 cicli</a:t>
            </a:r>
            <a:endParaRPr lang="it-IT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72°C per 4 min</a:t>
            </a:r>
            <a:endParaRPr lang="it-IT" sz="1400" b="0" strike="noStrike" spc="-1">
              <a:latin typeface="Arial"/>
            </a:endParaRPr>
          </a:p>
        </p:txBody>
      </p:sp>
      <p:graphicFrame>
        <p:nvGraphicFramePr>
          <p:cNvPr id="109" name="Table 63"/>
          <p:cNvGraphicFramePr/>
          <p:nvPr/>
        </p:nvGraphicFramePr>
        <p:xfrm>
          <a:off x="13059720" y="27981720"/>
          <a:ext cx="11067840" cy="4758600"/>
        </p:xfrm>
        <a:graphic>
          <a:graphicData uri="http://schemas.openxmlformats.org/drawingml/2006/table">
            <a:tbl>
              <a:tblPr/>
              <a:tblGrid>
                <a:gridCol w="3074040"/>
                <a:gridCol w="4006800"/>
                <a:gridCol w="3987000"/>
              </a:tblGrid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Identificazione biochimica/</a:t>
                      </a:r>
                      <a:endParaRPr lang="it-IT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molecolare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T w="720">
                      <a:solidFill>
                        <a:srgbClr val="650953"/>
                      </a:solidFill>
                    </a:lnT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Reazioni sierologiche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T w="720">
                      <a:solidFill>
                        <a:srgbClr val="650953"/>
                      </a:solidFill>
                    </a:lnT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Interpretazione 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T w="720">
                      <a:solidFill>
                        <a:srgbClr val="650953"/>
                      </a:solidFill>
                    </a:lnT>
                    <a:solidFill>
                      <a:srgbClr val="999999"/>
                    </a:solidFill>
                  </a:tcPr>
                </a:tc>
              </a:tr>
              <a:tr h="71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Tipica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B w="720">
                      <a:solidFill>
                        <a:srgbClr val="6509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Positivo Antigene O </a:t>
                      </a:r>
                      <a:endParaRPr lang="it-IT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Positivo antigene H</a:t>
                      </a:r>
                      <a:endParaRPr lang="it-IT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Positivo antigene Vi (se testato)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B w="720">
                      <a:solidFill>
                        <a:srgbClr val="6509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BF0041"/>
                          </a:solidFill>
                          <a:latin typeface="Arial"/>
                          <a:ea typeface="DejaVu Sans"/>
                        </a:rPr>
                        <a:t>Ceppi ritenuti appartenenti al genere Salmonella spp.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B w="720">
                      <a:solidFill>
                        <a:srgbClr val="65095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88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Tipica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T w="720">
                      <a:solidFill>
                        <a:srgbClr val="650953"/>
                      </a:solidFill>
                    </a:lnT>
                    <a:lnB w="720">
                      <a:solidFill>
                        <a:srgbClr val="6509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Negativi antigeni O e/o H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T w="720">
                      <a:solidFill>
                        <a:srgbClr val="650953"/>
                      </a:solidFill>
                    </a:lnT>
                    <a:lnB w="720">
                      <a:solidFill>
                        <a:srgbClr val="650953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BF0041"/>
                          </a:solidFill>
                          <a:latin typeface="Arial"/>
                          <a:ea typeface="Microsoft YaHei"/>
                        </a:rPr>
                        <a:t>Può trattarsi di Salmonella spp.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T w="720">
                      <a:solidFill>
                        <a:srgbClr val="650953"/>
                      </a:solidFill>
                    </a:lnT>
                    <a:lnB w="720">
                      <a:solidFill>
                        <a:srgbClr val="65095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8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Tipica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T w="720">
                      <a:solidFill>
                        <a:srgbClr val="650953"/>
                      </a:solidFill>
                    </a:lnT>
                    <a:lnB w="720">
                      <a:solidFill>
                        <a:srgbClr val="6509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Non sottoposto a prove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T w="720">
                      <a:solidFill>
                        <a:srgbClr val="650953"/>
                      </a:solidFill>
                    </a:lnT>
                    <a:lnB w="720">
                      <a:solidFill>
                        <a:srgbClr val="650953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71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Nessuna reazione tipica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T w="720">
                      <a:solidFill>
                        <a:srgbClr val="650953"/>
                      </a:solidFill>
                    </a:lnT>
                    <a:lnB w="720">
                      <a:solidFill>
                        <a:srgbClr val="6509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//</a:t>
                      </a:r>
                      <a:endParaRPr lang="it-IT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T w="720">
                      <a:solidFill>
                        <a:srgbClr val="650953"/>
                      </a:solidFill>
                    </a:lnT>
                    <a:lnB w="720">
                      <a:solidFill>
                        <a:srgbClr val="6509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BF0041"/>
                          </a:solidFill>
                          <a:latin typeface="Arial"/>
                          <a:ea typeface="Microsoft YaHei"/>
                        </a:rPr>
                        <a:t>Non ritenuti appartenenti al genere Salmonella spp.</a:t>
                      </a:r>
                      <a:endParaRPr lang="it-IT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650953"/>
                      </a:solidFill>
                    </a:lnL>
                    <a:lnR w="720">
                      <a:solidFill>
                        <a:srgbClr val="650953"/>
                      </a:solidFill>
                    </a:lnR>
                    <a:lnT w="720">
                      <a:solidFill>
                        <a:srgbClr val="650953"/>
                      </a:solidFill>
                    </a:lnT>
                    <a:lnB w="720">
                      <a:solidFill>
                        <a:srgbClr val="650953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522</Words>
  <Application>Microsoft Office PowerPoint</Application>
  <PresentationFormat>Personalizzato</PresentationFormat>
  <Paragraphs>84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Microsoft YaHei</vt:lpstr>
      <vt:lpstr>Arial</vt:lpstr>
      <vt:lpstr>Berlin Sans FB</vt:lpstr>
      <vt:lpstr>DejaVu Sans</vt:lpstr>
      <vt:lpstr>Lucida Console</vt:lpstr>
      <vt:lpstr>Symbol</vt:lpstr>
      <vt:lpstr>Wingdings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>Cinzia Lorenzetti</cp:lastModifiedBy>
  <cp:revision>38</cp:revision>
  <dcterms:created xsi:type="dcterms:W3CDTF">2020-06-17T12:39:14Z</dcterms:created>
  <dcterms:modified xsi:type="dcterms:W3CDTF">2021-02-25T13:52:51Z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Personalizzato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</vt:i4>
  </property>
</Properties>
</file>