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_rels/slide1.xml.rels" ContentType="application/vnd.openxmlformats-package.relationships+xml"/>
  <Override PartName="/ppt/media/image1.png" ContentType="image/png"/>
  <Override PartName="/ppt/media/image9.png" ContentType="image/png"/>
  <Override PartName="/ppt/media/image2.jpeg" ContentType="image/jpeg"/>
  <Override PartName="/ppt/media/image8.png" ContentType="image/png"/>
  <Override PartName="/ppt/media/image3.jpeg" ContentType="image/jpeg"/>
  <Override PartName="/ppt/media/image5.png" ContentType="image/png"/>
  <Override PartName="/ppt/media/image4.png" ContentType="image/png"/>
  <Override PartName="/ppt/media/image6.png" ContentType="image/png"/>
  <Override PartName="/ppt/media/image7.png" ContentType="image/png"/>
  <Override PartName="/ppt/media/image10.png" ContentType="image/png"/>
  <Override PartName="/ppt/media/image11.png" ContentType="image/png"/>
  <Override PartName="/ppt/media/image12.jpeg" ContentType="image/jpeg"/>
  <Override PartName="/ppt/media/image13.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Lst>
  <p:sldSz cx="25199975" cy="35999737"/>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260000" y="-1504080"/>
            <a:ext cx="22678560" cy="118872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24" name="PlaceHolder 2"/>
          <p:cNvSpPr>
            <a:spLocks noGrp="1"/>
          </p:cNvSpPr>
          <p:nvPr>
            <p:ph type="body"/>
          </p:nvPr>
        </p:nvSpPr>
        <p:spPr>
          <a:xfrm>
            <a:off x="1260000" y="8423640"/>
            <a:ext cx="22679280" cy="9959040"/>
          </a:xfrm>
          <a:prstGeom prst="rect">
            <a:avLst/>
          </a:prstGeom>
        </p:spPr>
        <p:txBody>
          <a:bodyPr lIns="0" rIns="0" tIns="0" bIns="0">
            <a:normAutofit/>
          </a:bodyPr>
          <a:p>
            <a:endParaRPr b="0" lang="it-IT" sz="2800" spc="-1" strike="noStrike">
              <a:solidFill>
                <a:srgbClr val="000000"/>
              </a:solidFill>
              <a:latin typeface="Arial"/>
            </a:endParaRPr>
          </a:p>
        </p:txBody>
      </p:sp>
      <p:sp>
        <p:nvSpPr>
          <p:cNvPr id="25" name="PlaceHolder 3"/>
          <p:cNvSpPr>
            <a:spLocks noGrp="1"/>
          </p:cNvSpPr>
          <p:nvPr>
            <p:ph type="body"/>
          </p:nvPr>
        </p:nvSpPr>
        <p:spPr>
          <a:xfrm>
            <a:off x="1260000" y="19329120"/>
            <a:ext cx="22679280" cy="9959040"/>
          </a:xfrm>
          <a:prstGeom prst="rect">
            <a:avLst/>
          </a:prstGeom>
        </p:spPr>
        <p:txBody>
          <a:bodyPr lIns="0" rIns="0" tIns="0" bIns="0">
            <a:normAutofit/>
          </a:bodyPr>
          <a:p>
            <a:endParaRPr b="0" lang="it-IT"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260000" y="-1504080"/>
            <a:ext cx="22678560" cy="118872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27" name="PlaceHolder 2"/>
          <p:cNvSpPr>
            <a:spLocks noGrp="1"/>
          </p:cNvSpPr>
          <p:nvPr>
            <p:ph type="body"/>
          </p:nvPr>
        </p:nvSpPr>
        <p:spPr>
          <a:xfrm>
            <a:off x="1260000" y="8423640"/>
            <a:ext cx="11067480" cy="9959040"/>
          </a:xfrm>
          <a:prstGeom prst="rect">
            <a:avLst/>
          </a:prstGeom>
        </p:spPr>
        <p:txBody>
          <a:bodyPr lIns="0" rIns="0" tIns="0" bIns="0">
            <a:normAutofit/>
          </a:bodyPr>
          <a:p>
            <a:endParaRPr b="0" lang="it-IT" sz="2800" spc="-1" strike="noStrike">
              <a:solidFill>
                <a:srgbClr val="000000"/>
              </a:solidFill>
              <a:latin typeface="Arial"/>
            </a:endParaRPr>
          </a:p>
        </p:txBody>
      </p:sp>
      <p:sp>
        <p:nvSpPr>
          <p:cNvPr id="28" name="PlaceHolder 3"/>
          <p:cNvSpPr>
            <a:spLocks noGrp="1"/>
          </p:cNvSpPr>
          <p:nvPr>
            <p:ph type="body"/>
          </p:nvPr>
        </p:nvSpPr>
        <p:spPr>
          <a:xfrm>
            <a:off x="12881160" y="8423640"/>
            <a:ext cx="11067480" cy="9959040"/>
          </a:xfrm>
          <a:prstGeom prst="rect">
            <a:avLst/>
          </a:prstGeom>
        </p:spPr>
        <p:txBody>
          <a:bodyPr lIns="0" rIns="0" tIns="0" bIns="0">
            <a:normAutofit/>
          </a:bodyPr>
          <a:p>
            <a:endParaRPr b="0" lang="it-IT" sz="2800" spc="-1" strike="noStrike">
              <a:solidFill>
                <a:srgbClr val="000000"/>
              </a:solidFill>
              <a:latin typeface="Arial"/>
            </a:endParaRPr>
          </a:p>
        </p:txBody>
      </p:sp>
      <p:sp>
        <p:nvSpPr>
          <p:cNvPr id="29" name="PlaceHolder 4"/>
          <p:cNvSpPr>
            <a:spLocks noGrp="1"/>
          </p:cNvSpPr>
          <p:nvPr>
            <p:ph type="body"/>
          </p:nvPr>
        </p:nvSpPr>
        <p:spPr>
          <a:xfrm>
            <a:off x="1260000" y="19329120"/>
            <a:ext cx="11067480" cy="9959040"/>
          </a:xfrm>
          <a:prstGeom prst="rect">
            <a:avLst/>
          </a:prstGeom>
        </p:spPr>
        <p:txBody>
          <a:bodyPr lIns="0" rIns="0" tIns="0" bIns="0">
            <a:normAutofit/>
          </a:bodyPr>
          <a:p>
            <a:endParaRPr b="0" lang="it-IT" sz="2800" spc="-1" strike="noStrike">
              <a:solidFill>
                <a:srgbClr val="000000"/>
              </a:solidFill>
              <a:latin typeface="Arial"/>
            </a:endParaRPr>
          </a:p>
        </p:txBody>
      </p:sp>
      <p:sp>
        <p:nvSpPr>
          <p:cNvPr id="30" name="PlaceHolder 5"/>
          <p:cNvSpPr>
            <a:spLocks noGrp="1"/>
          </p:cNvSpPr>
          <p:nvPr>
            <p:ph type="body"/>
          </p:nvPr>
        </p:nvSpPr>
        <p:spPr>
          <a:xfrm>
            <a:off x="12881160" y="19329120"/>
            <a:ext cx="11067480" cy="9959040"/>
          </a:xfrm>
          <a:prstGeom prst="rect">
            <a:avLst/>
          </a:prstGeom>
        </p:spPr>
        <p:txBody>
          <a:bodyPr lIns="0" rIns="0" tIns="0" bIns="0">
            <a:normAutofit/>
          </a:bodyPr>
          <a:p>
            <a:endParaRPr b="0" lang="it-IT"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260000" y="-1504080"/>
            <a:ext cx="22678560" cy="118872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32" name="PlaceHolder 2"/>
          <p:cNvSpPr>
            <a:spLocks noGrp="1"/>
          </p:cNvSpPr>
          <p:nvPr>
            <p:ph type="body"/>
          </p:nvPr>
        </p:nvSpPr>
        <p:spPr>
          <a:xfrm>
            <a:off x="1260000" y="8423640"/>
            <a:ext cx="7302600" cy="9959040"/>
          </a:xfrm>
          <a:prstGeom prst="rect">
            <a:avLst/>
          </a:prstGeom>
        </p:spPr>
        <p:txBody>
          <a:bodyPr lIns="0" rIns="0" tIns="0" bIns="0">
            <a:normAutofit/>
          </a:bodyPr>
          <a:p>
            <a:endParaRPr b="0" lang="it-IT" sz="2800" spc="-1" strike="noStrike">
              <a:solidFill>
                <a:srgbClr val="000000"/>
              </a:solidFill>
              <a:latin typeface="Arial"/>
            </a:endParaRPr>
          </a:p>
        </p:txBody>
      </p:sp>
      <p:sp>
        <p:nvSpPr>
          <p:cNvPr id="33" name="PlaceHolder 3"/>
          <p:cNvSpPr>
            <a:spLocks noGrp="1"/>
          </p:cNvSpPr>
          <p:nvPr>
            <p:ph type="body"/>
          </p:nvPr>
        </p:nvSpPr>
        <p:spPr>
          <a:xfrm>
            <a:off x="8928000" y="8423640"/>
            <a:ext cx="7302600" cy="9959040"/>
          </a:xfrm>
          <a:prstGeom prst="rect">
            <a:avLst/>
          </a:prstGeom>
        </p:spPr>
        <p:txBody>
          <a:bodyPr lIns="0" rIns="0" tIns="0" bIns="0">
            <a:normAutofit/>
          </a:bodyPr>
          <a:p>
            <a:endParaRPr b="0" lang="it-IT" sz="2800" spc="-1" strike="noStrike">
              <a:solidFill>
                <a:srgbClr val="000000"/>
              </a:solidFill>
              <a:latin typeface="Arial"/>
            </a:endParaRPr>
          </a:p>
        </p:txBody>
      </p:sp>
      <p:sp>
        <p:nvSpPr>
          <p:cNvPr id="34" name="PlaceHolder 4"/>
          <p:cNvSpPr>
            <a:spLocks noGrp="1"/>
          </p:cNvSpPr>
          <p:nvPr>
            <p:ph type="body"/>
          </p:nvPr>
        </p:nvSpPr>
        <p:spPr>
          <a:xfrm>
            <a:off x="16596360" y="8423640"/>
            <a:ext cx="7302600" cy="9959040"/>
          </a:xfrm>
          <a:prstGeom prst="rect">
            <a:avLst/>
          </a:prstGeom>
        </p:spPr>
        <p:txBody>
          <a:bodyPr lIns="0" rIns="0" tIns="0" bIns="0">
            <a:normAutofit/>
          </a:bodyPr>
          <a:p>
            <a:endParaRPr b="0" lang="it-IT" sz="2800" spc="-1" strike="noStrike">
              <a:solidFill>
                <a:srgbClr val="000000"/>
              </a:solidFill>
              <a:latin typeface="Arial"/>
            </a:endParaRPr>
          </a:p>
        </p:txBody>
      </p:sp>
      <p:sp>
        <p:nvSpPr>
          <p:cNvPr id="35" name="PlaceHolder 5"/>
          <p:cNvSpPr>
            <a:spLocks noGrp="1"/>
          </p:cNvSpPr>
          <p:nvPr>
            <p:ph type="body"/>
          </p:nvPr>
        </p:nvSpPr>
        <p:spPr>
          <a:xfrm>
            <a:off x="1260000" y="19329120"/>
            <a:ext cx="7302600" cy="9959040"/>
          </a:xfrm>
          <a:prstGeom prst="rect">
            <a:avLst/>
          </a:prstGeom>
        </p:spPr>
        <p:txBody>
          <a:bodyPr lIns="0" rIns="0" tIns="0" bIns="0">
            <a:normAutofit/>
          </a:bodyPr>
          <a:p>
            <a:endParaRPr b="0" lang="it-IT" sz="2800" spc="-1" strike="noStrike">
              <a:solidFill>
                <a:srgbClr val="000000"/>
              </a:solidFill>
              <a:latin typeface="Arial"/>
            </a:endParaRPr>
          </a:p>
        </p:txBody>
      </p:sp>
      <p:sp>
        <p:nvSpPr>
          <p:cNvPr id="36" name="PlaceHolder 6"/>
          <p:cNvSpPr>
            <a:spLocks noGrp="1"/>
          </p:cNvSpPr>
          <p:nvPr>
            <p:ph type="body"/>
          </p:nvPr>
        </p:nvSpPr>
        <p:spPr>
          <a:xfrm>
            <a:off x="8928000" y="19329120"/>
            <a:ext cx="7302600" cy="9959040"/>
          </a:xfrm>
          <a:prstGeom prst="rect">
            <a:avLst/>
          </a:prstGeom>
        </p:spPr>
        <p:txBody>
          <a:bodyPr lIns="0" rIns="0" tIns="0" bIns="0">
            <a:normAutofit/>
          </a:bodyPr>
          <a:p>
            <a:endParaRPr b="0" lang="it-IT" sz="2800" spc="-1" strike="noStrike">
              <a:solidFill>
                <a:srgbClr val="000000"/>
              </a:solidFill>
              <a:latin typeface="Arial"/>
            </a:endParaRPr>
          </a:p>
        </p:txBody>
      </p:sp>
      <p:sp>
        <p:nvSpPr>
          <p:cNvPr id="37" name="PlaceHolder 7"/>
          <p:cNvSpPr>
            <a:spLocks noGrp="1"/>
          </p:cNvSpPr>
          <p:nvPr>
            <p:ph type="body"/>
          </p:nvPr>
        </p:nvSpPr>
        <p:spPr>
          <a:xfrm>
            <a:off x="16596360" y="19329120"/>
            <a:ext cx="7302600" cy="9959040"/>
          </a:xfrm>
          <a:prstGeom prst="rect">
            <a:avLst/>
          </a:prstGeom>
        </p:spPr>
        <p:txBody>
          <a:bodyPr lIns="0" rIns="0" tIns="0" bIns="0">
            <a:normAutofit/>
          </a:bodyPr>
          <a:p>
            <a:endParaRPr b="0" lang="it-IT"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260000" y="-1504080"/>
            <a:ext cx="22678560" cy="118872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3" name="PlaceHolder 2"/>
          <p:cNvSpPr>
            <a:spLocks noGrp="1"/>
          </p:cNvSpPr>
          <p:nvPr>
            <p:ph type="subTitle"/>
          </p:nvPr>
        </p:nvSpPr>
        <p:spPr>
          <a:xfrm>
            <a:off x="1260000" y="8423640"/>
            <a:ext cx="22679280" cy="2087892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260000" y="-1504080"/>
            <a:ext cx="22678560" cy="118872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5" name="PlaceHolder 2"/>
          <p:cNvSpPr>
            <a:spLocks noGrp="1"/>
          </p:cNvSpPr>
          <p:nvPr>
            <p:ph type="body"/>
          </p:nvPr>
        </p:nvSpPr>
        <p:spPr>
          <a:xfrm>
            <a:off x="1260000" y="8423640"/>
            <a:ext cx="22679280" cy="20878920"/>
          </a:xfrm>
          <a:prstGeom prst="rect">
            <a:avLst/>
          </a:prstGeom>
        </p:spPr>
        <p:txBody>
          <a:bodyPr lIns="0" rIns="0" tIns="0" bIns="0">
            <a:normAutofit/>
          </a:bodyPr>
          <a:p>
            <a:endParaRPr b="0" lang="it-IT"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260000" y="-1504080"/>
            <a:ext cx="22678560" cy="118872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7" name="PlaceHolder 2"/>
          <p:cNvSpPr>
            <a:spLocks noGrp="1"/>
          </p:cNvSpPr>
          <p:nvPr>
            <p:ph type="body"/>
          </p:nvPr>
        </p:nvSpPr>
        <p:spPr>
          <a:xfrm>
            <a:off x="1260000" y="8423640"/>
            <a:ext cx="11067480" cy="20878920"/>
          </a:xfrm>
          <a:prstGeom prst="rect">
            <a:avLst/>
          </a:prstGeom>
        </p:spPr>
        <p:txBody>
          <a:bodyPr lIns="0" rIns="0" tIns="0" bIns="0">
            <a:normAutofit/>
          </a:bodyPr>
          <a:p>
            <a:endParaRPr b="0" lang="it-IT" sz="2800" spc="-1" strike="noStrike">
              <a:solidFill>
                <a:srgbClr val="000000"/>
              </a:solidFill>
              <a:latin typeface="Arial"/>
            </a:endParaRPr>
          </a:p>
        </p:txBody>
      </p:sp>
      <p:sp>
        <p:nvSpPr>
          <p:cNvPr id="8" name="PlaceHolder 3"/>
          <p:cNvSpPr>
            <a:spLocks noGrp="1"/>
          </p:cNvSpPr>
          <p:nvPr>
            <p:ph type="body"/>
          </p:nvPr>
        </p:nvSpPr>
        <p:spPr>
          <a:xfrm>
            <a:off x="12881160" y="8423640"/>
            <a:ext cx="11067480" cy="20878920"/>
          </a:xfrm>
          <a:prstGeom prst="rect">
            <a:avLst/>
          </a:prstGeom>
        </p:spPr>
        <p:txBody>
          <a:bodyPr lIns="0" rIns="0" tIns="0" bIns="0">
            <a:normAutofit/>
          </a:bodyPr>
          <a:p>
            <a:endParaRPr b="0" lang="it-IT"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260000" y="-1504080"/>
            <a:ext cx="22678560" cy="11887200"/>
          </a:xfrm>
          <a:prstGeom prst="rect">
            <a:avLst/>
          </a:prstGeom>
        </p:spPr>
        <p:txBody>
          <a:bodyPr lIns="0" rIns="0" tIns="0" bIns="0" anchor="ctr">
            <a:noAutofit/>
          </a:bodyPr>
          <a:p>
            <a:endParaRPr b="0" lang="it-IT"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260000" y="-1504080"/>
            <a:ext cx="22678560" cy="5510340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260000" y="-1504080"/>
            <a:ext cx="22678560" cy="118872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12" name="PlaceHolder 2"/>
          <p:cNvSpPr>
            <a:spLocks noGrp="1"/>
          </p:cNvSpPr>
          <p:nvPr>
            <p:ph type="body"/>
          </p:nvPr>
        </p:nvSpPr>
        <p:spPr>
          <a:xfrm>
            <a:off x="1260000" y="8423640"/>
            <a:ext cx="11067480" cy="9959040"/>
          </a:xfrm>
          <a:prstGeom prst="rect">
            <a:avLst/>
          </a:prstGeom>
        </p:spPr>
        <p:txBody>
          <a:bodyPr lIns="0" rIns="0" tIns="0" bIns="0">
            <a:normAutofit/>
          </a:bodyPr>
          <a:p>
            <a:endParaRPr b="0" lang="it-IT" sz="2800" spc="-1" strike="noStrike">
              <a:solidFill>
                <a:srgbClr val="000000"/>
              </a:solidFill>
              <a:latin typeface="Arial"/>
            </a:endParaRPr>
          </a:p>
        </p:txBody>
      </p:sp>
      <p:sp>
        <p:nvSpPr>
          <p:cNvPr id="13" name="PlaceHolder 3"/>
          <p:cNvSpPr>
            <a:spLocks noGrp="1"/>
          </p:cNvSpPr>
          <p:nvPr>
            <p:ph type="body"/>
          </p:nvPr>
        </p:nvSpPr>
        <p:spPr>
          <a:xfrm>
            <a:off x="12881160" y="8423640"/>
            <a:ext cx="11067480" cy="20878920"/>
          </a:xfrm>
          <a:prstGeom prst="rect">
            <a:avLst/>
          </a:prstGeom>
        </p:spPr>
        <p:txBody>
          <a:bodyPr lIns="0" rIns="0" tIns="0" bIns="0">
            <a:normAutofit/>
          </a:bodyPr>
          <a:p>
            <a:endParaRPr b="0" lang="it-IT" sz="2800" spc="-1" strike="noStrike">
              <a:solidFill>
                <a:srgbClr val="000000"/>
              </a:solidFill>
              <a:latin typeface="Arial"/>
            </a:endParaRPr>
          </a:p>
        </p:txBody>
      </p:sp>
      <p:sp>
        <p:nvSpPr>
          <p:cNvPr id="14" name="PlaceHolder 4"/>
          <p:cNvSpPr>
            <a:spLocks noGrp="1"/>
          </p:cNvSpPr>
          <p:nvPr>
            <p:ph type="body"/>
          </p:nvPr>
        </p:nvSpPr>
        <p:spPr>
          <a:xfrm>
            <a:off x="1260000" y="19329120"/>
            <a:ext cx="11067480" cy="9959040"/>
          </a:xfrm>
          <a:prstGeom prst="rect">
            <a:avLst/>
          </a:prstGeom>
        </p:spPr>
        <p:txBody>
          <a:bodyPr lIns="0" rIns="0" tIns="0" bIns="0">
            <a:normAutofit/>
          </a:bodyPr>
          <a:p>
            <a:endParaRPr b="0" lang="it-IT"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260000" y="-1504080"/>
            <a:ext cx="22678560" cy="118872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16" name="PlaceHolder 2"/>
          <p:cNvSpPr>
            <a:spLocks noGrp="1"/>
          </p:cNvSpPr>
          <p:nvPr>
            <p:ph type="body"/>
          </p:nvPr>
        </p:nvSpPr>
        <p:spPr>
          <a:xfrm>
            <a:off x="1260000" y="8423640"/>
            <a:ext cx="11067480" cy="20878920"/>
          </a:xfrm>
          <a:prstGeom prst="rect">
            <a:avLst/>
          </a:prstGeom>
        </p:spPr>
        <p:txBody>
          <a:bodyPr lIns="0" rIns="0" tIns="0" bIns="0">
            <a:normAutofit/>
          </a:bodyPr>
          <a:p>
            <a:endParaRPr b="0" lang="it-IT" sz="2800" spc="-1" strike="noStrike">
              <a:solidFill>
                <a:srgbClr val="000000"/>
              </a:solidFill>
              <a:latin typeface="Arial"/>
            </a:endParaRPr>
          </a:p>
        </p:txBody>
      </p:sp>
      <p:sp>
        <p:nvSpPr>
          <p:cNvPr id="17" name="PlaceHolder 3"/>
          <p:cNvSpPr>
            <a:spLocks noGrp="1"/>
          </p:cNvSpPr>
          <p:nvPr>
            <p:ph type="body"/>
          </p:nvPr>
        </p:nvSpPr>
        <p:spPr>
          <a:xfrm>
            <a:off x="12881160" y="8423640"/>
            <a:ext cx="11067480" cy="9959040"/>
          </a:xfrm>
          <a:prstGeom prst="rect">
            <a:avLst/>
          </a:prstGeom>
        </p:spPr>
        <p:txBody>
          <a:bodyPr lIns="0" rIns="0" tIns="0" bIns="0">
            <a:normAutofit/>
          </a:bodyPr>
          <a:p>
            <a:endParaRPr b="0" lang="it-IT" sz="2800" spc="-1" strike="noStrike">
              <a:solidFill>
                <a:srgbClr val="000000"/>
              </a:solidFill>
              <a:latin typeface="Arial"/>
            </a:endParaRPr>
          </a:p>
        </p:txBody>
      </p:sp>
      <p:sp>
        <p:nvSpPr>
          <p:cNvPr id="18" name="PlaceHolder 4"/>
          <p:cNvSpPr>
            <a:spLocks noGrp="1"/>
          </p:cNvSpPr>
          <p:nvPr>
            <p:ph type="body"/>
          </p:nvPr>
        </p:nvSpPr>
        <p:spPr>
          <a:xfrm>
            <a:off x="12881160" y="19329120"/>
            <a:ext cx="11067480" cy="9959040"/>
          </a:xfrm>
          <a:prstGeom prst="rect">
            <a:avLst/>
          </a:prstGeom>
        </p:spPr>
        <p:txBody>
          <a:bodyPr lIns="0" rIns="0" tIns="0" bIns="0">
            <a:normAutofit/>
          </a:bodyPr>
          <a:p>
            <a:endParaRPr b="0" lang="it-IT"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260000" y="-1504080"/>
            <a:ext cx="22678560" cy="118872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20" name="PlaceHolder 2"/>
          <p:cNvSpPr>
            <a:spLocks noGrp="1"/>
          </p:cNvSpPr>
          <p:nvPr>
            <p:ph type="body"/>
          </p:nvPr>
        </p:nvSpPr>
        <p:spPr>
          <a:xfrm>
            <a:off x="1260000" y="8423640"/>
            <a:ext cx="11067480" cy="9959040"/>
          </a:xfrm>
          <a:prstGeom prst="rect">
            <a:avLst/>
          </a:prstGeom>
        </p:spPr>
        <p:txBody>
          <a:bodyPr lIns="0" rIns="0" tIns="0" bIns="0">
            <a:normAutofit/>
          </a:bodyPr>
          <a:p>
            <a:endParaRPr b="0" lang="it-IT" sz="2800" spc="-1" strike="noStrike">
              <a:solidFill>
                <a:srgbClr val="000000"/>
              </a:solidFill>
              <a:latin typeface="Arial"/>
            </a:endParaRPr>
          </a:p>
        </p:txBody>
      </p:sp>
      <p:sp>
        <p:nvSpPr>
          <p:cNvPr id="21" name="PlaceHolder 3"/>
          <p:cNvSpPr>
            <a:spLocks noGrp="1"/>
          </p:cNvSpPr>
          <p:nvPr>
            <p:ph type="body"/>
          </p:nvPr>
        </p:nvSpPr>
        <p:spPr>
          <a:xfrm>
            <a:off x="12881160" y="8423640"/>
            <a:ext cx="11067480" cy="9959040"/>
          </a:xfrm>
          <a:prstGeom prst="rect">
            <a:avLst/>
          </a:prstGeom>
        </p:spPr>
        <p:txBody>
          <a:bodyPr lIns="0" rIns="0" tIns="0" bIns="0">
            <a:normAutofit/>
          </a:bodyPr>
          <a:p>
            <a:endParaRPr b="0" lang="it-IT" sz="2800" spc="-1" strike="noStrike">
              <a:solidFill>
                <a:srgbClr val="000000"/>
              </a:solidFill>
              <a:latin typeface="Arial"/>
            </a:endParaRPr>
          </a:p>
        </p:txBody>
      </p:sp>
      <p:sp>
        <p:nvSpPr>
          <p:cNvPr id="22" name="PlaceHolder 4"/>
          <p:cNvSpPr>
            <a:spLocks noGrp="1"/>
          </p:cNvSpPr>
          <p:nvPr>
            <p:ph type="body"/>
          </p:nvPr>
        </p:nvSpPr>
        <p:spPr>
          <a:xfrm>
            <a:off x="1260000" y="19329120"/>
            <a:ext cx="22679280" cy="9959040"/>
          </a:xfrm>
          <a:prstGeom prst="rect">
            <a:avLst/>
          </a:prstGeom>
        </p:spPr>
        <p:txBody>
          <a:bodyPr lIns="0" rIns="0" tIns="0" bIns="0">
            <a:normAutofit/>
          </a:bodyPr>
          <a:p>
            <a:endParaRPr b="0" lang="it-IT"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260000" y="-1504080"/>
            <a:ext cx="22678560" cy="11887200"/>
          </a:xfrm>
          <a:prstGeom prst="rect">
            <a:avLst/>
          </a:prstGeom>
        </p:spPr>
        <p:txBody>
          <a:bodyPr lIns="0" rIns="0" tIns="0" bIns="0" anchor="ctr">
            <a:noAutofit/>
          </a:bodyPr>
          <a:p>
            <a:pPr algn="ctr"/>
            <a:r>
              <a:rPr b="0" lang="it-IT" sz="4400" spc="-1" strike="noStrike">
                <a:solidFill>
                  <a:srgbClr val="000000"/>
                </a:solidFill>
                <a:latin typeface="Arial"/>
              </a:rPr>
              <a:t>Fai clic per modificare il formato del testo del titolo</a:t>
            </a:r>
            <a:endParaRPr b="0" lang="it-IT" sz="4400" spc="-1" strike="noStrike">
              <a:solidFill>
                <a:srgbClr val="000000"/>
              </a:solidFill>
              <a:latin typeface="Arial"/>
            </a:endParaRPr>
          </a:p>
        </p:txBody>
      </p:sp>
      <p:sp>
        <p:nvSpPr>
          <p:cNvPr id="1" name="PlaceHolder 2"/>
          <p:cNvSpPr>
            <a:spLocks noGrp="1"/>
          </p:cNvSpPr>
          <p:nvPr>
            <p:ph type="body"/>
          </p:nvPr>
        </p:nvSpPr>
        <p:spPr>
          <a:xfrm>
            <a:off x="1260000" y="8423640"/>
            <a:ext cx="22679280" cy="20878920"/>
          </a:xfrm>
          <a:prstGeom prst="rect">
            <a:avLst/>
          </a:prstGeom>
        </p:spPr>
        <p:txBody>
          <a:bodyPr lIns="0" rIns="0" tIns="0" bIns="0">
            <a:normAutofit/>
          </a:bodyPr>
          <a:p>
            <a:pPr marL="432000" indent="-324000" algn="ctr">
              <a:spcBef>
                <a:spcPts val="1417"/>
              </a:spcBef>
              <a:buClr>
                <a:srgbClr val="000000"/>
              </a:buClr>
              <a:buSzPct val="45000"/>
              <a:buFont typeface="Wingdings" charset="2"/>
              <a:buChar char=""/>
            </a:pPr>
            <a:r>
              <a:rPr b="0" lang="it-IT" sz="2800" spc="-1" strike="noStrike">
                <a:solidFill>
                  <a:srgbClr val="000000"/>
                </a:solidFill>
                <a:latin typeface="Arial"/>
              </a:rPr>
              <a:t>Fai clic per modificare il formato del testo della struttura</a:t>
            </a:r>
            <a:endParaRPr b="0" lang="it-IT" sz="2800" spc="-1" strike="noStrike">
              <a:solidFill>
                <a:srgbClr val="000000"/>
              </a:solidFill>
              <a:latin typeface="Arial"/>
            </a:endParaRPr>
          </a:p>
          <a:p>
            <a:pPr lvl="1" marL="864000" indent="-324000" algn="ctr">
              <a:spcBef>
                <a:spcPts val="1134"/>
              </a:spcBef>
              <a:buClr>
                <a:srgbClr val="000000"/>
              </a:buClr>
              <a:buSzPct val="75000"/>
              <a:buFont typeface="Symbol" charset="2"/>
              <a:buChar char=""/>
            </a:pPr>
            <a:r>
              <a:rPr b="0" lang="it-IT" sz="2800" spc="-1" strike="noStrike">
                <a:solidFill>
                  <a:srgbClr val="000000"/>
                </a:solidFill>
                <a:latin typeface="Arial"/>
              </a:rPr>
              <a:t>Secondo livello struttura</a:t>
            </a:r>
            <a:endParaRPr b="0" lang="it-IT" sz="2800" spc="-1" strike="noStrike">
              <a:solidFill>
                <a:srgbClr val="000000"/>
              </a:solidFill>
              <a:latin typeface="Arial"/>
            </a:endParaRPr>
          </a:p>
          <a:p>
            <a:pPr lvl="2" marL="1296000" indent="-288000" algn="ctr">
              <a:spcBef>
                <a:spcPts val="850"/>
              </a:spcBef>
              <a:buClr>
                <a:srgbClr val="000000"/>
              </a:buClr>
              <a:buSzPct val="45000"/>
              <a:buFont typeface="Wingdings" charset="2"/>
              <a:buChar char=""/>
            </a:pPr>
            <a:r>
              <a:rPr b="0" lang="it-IT" sz="2800" spc="-1" strike="noStrike">
                <a:solidFill>
                  <a:srgbClr val="000000"/>
                </a:solidFill>
                <a:latin typeface="Arial"/>
              </a:rPr>
              <a:t>Terzo livello struttura</a:t>
            </a:r>
            <a:endParaRPr b="0" lang="it-IT" sz="2800" spc="-1" strike="noStrike">
              <a:solidFill>
                <a:srgbClr val="000000"/>
              </a:solidFill>
              <a:latin typeface="Arial"/>
            </a:endParaRPr>
          </a:p>
          <a:p>
            <a:pPr lvl="3" marL="1728000" indent="-216000" algn="ctr">
              <a:spcBef>
                <a:spcPts val="567"/>
              </a:spcBef>
              <a:buClr>
                <a:srgbClr val="000000"/>
              </a:buClr>
              <a:buSzPct val="75000"/>
              <a:buFont typeface="Symbol" charset="2"/>
              <a:buChar char=""/>
            </a:pPr>
            <a:r>
              <a:rPr b="0" lang="it-IT" sz="2800" spc="-1" strike="noStrike">
                <a:solidFill>
                  <a:srgbClr val="000000"/>
                </a:solidFill>
                <a:latin typeface="Arial"/>
              </a:rPr>
              <a:t>Quarto livello struttura</a:t>
            </a:r>
            <a:endParaRPr b="0" lang="it-IT" sz="2800" spc="-1" strike="noStrike">
              <a:solidFill>
                <a:srgbClr val="000000"/>
              </a:solidFill>
              <a:latin typeface="Arial"/>
            </a:endParaRPr>
          </a:p>
          <a:p>
            <a:pPr lvl="4" marL="2160000" indent="-216000" algn="ctr">
              <a:spcBef>
                <a:spcPts val="283"/>
              </a:spcBef>
              <a:buClr>
                <a:srgbClr val="000000"/>
              </a:buClr>
              <a:buSzPct val="45000"/>
              <a:buFont typeface="Wingdings" charset="2"/>
              <a:buChar char=""/>
            </a:pPr>
            <a:r>
              <a:rPr b="0" lang="it-IT" sz="2800" spc="-1" strike="noStrike">
                <a:solidFill>
                  <a:srgbClr val="000000"/>
                </a:solidFill>
                <a:latin typeface="Arial"/>
              </a:rPr>
              <a:t>Quinto livello struttura</a:t>
            </a:r>
            <a:endParaRPr b="0" lang="it-IT" sz="2800" spc="-1" strike="noStrike">
              <a:solidFill>
                <a:srgbClr val="000000"/>
              </a:solidFill>
              <a:latin typeface="Arial"/>
            </a:endParaRPr>
          </a:p>
          <a:p>
            <a:pPr lvl="5" marL="2592000" indent="-216000" algn="ctr">
              <a:spcBef>
                <a:spcPts val="283"/>
              </a:spcBef>
              <a:buClr>
                <a:srgbClr val="000000"/>
              </a:buClr>
              <a:buSzPct val="45000"/>
              <a:buFont typeface="Wingdings" charset="2"/>
              <a:buChar char=""/>
            </a:pPr>
            <a:r>
              <a:rPr b="0" lang="it-IT" sz="2800" spc="-1" strike="noStrike">
                <a:solidFill>
                  <a:srgbClr val="000000"/>
                </a:solidFill>
                <a:latin typeface="Arial"/>
              </a:rPr>
              <a:t>Sesto livello struttura</a:t>
            </a:r>
            <a:endParaRPr b="0" lang="it-IT" sz="2800" spc="-1" strike="noStrike">
              <a:solidFill>
                <a:srgbClr val="000000"/>
              </a:solidFill>
              <a:latin typeface="Arial"/>
            </a:endParaRPr>
          </a:p>
          <a:p>
            <a:pPr lvl="6" marL="3024000" indent="-216000" algn="ctr">
              <a:spcBef>
                <a:spcPts val="283"/>
              </a:spcBef>
              <a:buClr>
                <a:srgbClr val="000000"/>
              </a:buClr>
              <a:buSzPct val="45000"/>
              <a:buFont typeface="Wingdings" charset="2"/>
              <a:buChar char=""/>
            </a:pPr>
            <a:r>
              <a:rPr b="0" lang="it-IT" sz="2800" spc="-1" strike="noStrike">
                <a:solidFill>
                  <a:srgbClr val="000000"/>
                </a:solidFill>
                <a:latin typeface="Arial"/>
              </a:rPr>
              <a:t>Settimo livello struttura</a:t>
            </a:r>
            <a:endParaRPr b="0" lang="it-IT" sz="2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CustomShape 1"/>
          <p:cNvSpPr/>
          <p:nvPr/>
        </p:nvSpPr>
        <p:spPr>
          <a:xfrm>
            <a:off x="3360240" y="2822400"/>
            <a:ext cx="19151280" cy="37854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it-IT" sz="9600" spc="-1" strike="noStrike">
                <a:solidFill>
                  <a:srgbClr val="861141"/>
                </a:solidFill>
                <a:latin typeface="Lucida Console"/>
                <a:ea typeface="DejaVu Sans"/>
              </a:rPr>
              <a:t>RICERCA DI </a:t>
            </a:r>
            <a:endParaRPr b="0" lang="it-IT" sz="9600" spc="-1" strike="noStrike">
              <a:latin typeface="Arial"/>
            </a:endParaRPr>
          </a:p>
          <a:p>
            <a:pPr algn="ctr">
              <a:lnSpc>
                <a:spcPct val="82000"/>
              </a:lnSpc>
            </a:pPr>
            <a:r>
              <a:rPr b="1" lang="it-IT" sz="9600" spc="-1" strike="noStrike">
                <a:solidFill>
                  <a:srgbClr val="861141"/>
                </a:solidFill>
                <a:latin typeface="Lucida Console"/>
                <a:ea typeface="DejaVu Sans"/>
              </a:rPr>
              <a:t>YERSINIA ENTEROCOLITICA </a:t>
            </a:r>
            <a:endParaRPr b="0" lang="it-IT" sz="9600" spc="-1" strike="noStrike">
              <a:latin typeface="Arial"/>
            </a:endParaRPr>
          </a:p>
          <a:p>
            <a:pPr algn="ctr">
              <a:lnSpc>
                <a:spcPct val="82000"/>
              </a:lnSpc>
            </a:pPr>
            <a:r>
              <a:rPr b="1" lang="it-IT" sz="9600" spc="-1" strike="noStrike">
                <a:solidFill>
                  <a:srgbClr val="861141"/>
                </a:solidFill>
                <a:latin typeface="Lucida Console"/>
                <a:ea typeface="DejaVu Sans"/>
              </a:rPr>
              <a:t>PATOGENA DA ALIMENTI</a:t>
            </a:r>
            <a:endParaRPr b="0" lang="it-IT" sz="9600" spc="-1" strike="noStrike">
              <a:latin typeface="Arial"/>
            </a:endParaRPr>
          </a:p>
        </p:txBody>
      </p:sp>
      <p:pic>
        <p:nvPicPr>
          <p:cNvPr id="39" name="Immagine 38" descr=""/>
          <p:cNvPicPr/>
          <p:nvPr/>
        </p:nvPicPr>
        <p:blipFill>
          <a:blip r:embed="rId1"/>
          <a:stretch/>
        </p:blipFill>
        <p:spPr>
          <a:xfrm>
            <a:off x="9864000" y="345240"/>
            <a:ext cx="4752000" cy="1620720"/>
          </a:xfrm>
          <a:prstGeom prst="rect">
            <a:avLst/>
          </a:prstGeom>
          <a:ln>
            <a:noFill/>
          </a:ln>
        </p:spPr>
      </p:pic>
      <p:sp>
        <p:nvSpPr>
          <p:cNvPr id="40" name="CustomShape 2"/>
          <p:cNvSpPr/>
          <p:nvPr/>
        </p:nvSpPr>
        <p:spPr>
          <a:xfrm>
            <a:off x="5400360" y="35136000"/>
            <a:ext cx="16343640" cy="4860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i="1" lang="it-IT" sz="2800" spc="-1" strike="noStrike">
                <a:solidFill>
                  <a:srgbClr val="111111"/>
                </a:solidFill>
                <a:latin typeface="Arial"/>
                <a:ea typeface="DejaVu Sans"/>
              </a:rPr>
              <a:t>“</a:t>
            </a:r>
            <a:r>
              <a:rPr b="0" i="1" lang="it-IT" sz="2800" spc="-1" strike="noStrike">
                <a:solidFill>
                  <a:srgbClr val="111111"/>
                </a:solidFill>
                <a:latin typeface="Arial"/>
                <a:ea typeface="DejaVu Sans"/>
              </a:rPr>
              <a:t>Zoonosi e malattie da vettore: documento di indirizzo per la diagnosi di zoonosi nell’uomo”</a:t>
            </a:r>
            <a:endParaRPr b="0" i="1" lang="it-IT" sz="2800" spc="-1" strike="noStrike">
              <a:latin typeface="Arial"/>
            </a:endParaRPr>
          </a:p>
        </p:txBody>
      </p:sp>
      <p:sp>
        <p:nvSpPr>
          <p:cNvPr id="41" name="Line 3"/>
          <p:cNvSpPr/>
          <p:nvPr/>
        </p:nvSpPr>
        <p:spPr>
          <a:xfrm>
            <a:off x="0" y="34848000"/>
            <a:ext cx="25200000" cy="0"/>
          </a:xfrm>
          <a:prstGeom prst="line">
            <a:avLst/>
          </a:prstGeom>
          <a:ln w="36000">
            <a:solidFill>
              <a:srgbClr val="a7074b"/>
            </a:solidFill>
            <a:round/>
          </a:ln>
        </p:spPr>
        <p:style>
          <a:lnRef idx="0"/>
          <a:fillRef idx="0"/>
          <a:effectRef idx="0"/>
          <a:fontRef idx="minor"/>
        </p:style>
      </p:sp>
      <p:sp>
        <p:nvSpPr>
          <p:cNvPr id="42" name="CustomShape 4"/>
          <p:cNvSpPr/>
          <p:nvPr/>
        </p:nvSpPr>
        <p:spPr>
          <a:xfrm>
            <a:off x="949320" y="7059960"/>
            <a:ext cx="6444000" cy="3583440"/>
          </a:xfrm>
          <a:prstGeom prst="rect">
            <a:avLst/>
          </a:prstGeom>
          <a:noFill/>
          <a:ln w="72000">
            <a:solidFill>
              <a:srgbClr val="e16173"/>
            </a:solidFill>
            <a:round/>
          </a:ln>
        </p:spPr>
        <p:style>
          <a:lnRef idx="0"/>
          <a:fillRef idx="0"/>
          <a:effectRef idx="0"/>
          <a:fontRef idx="minor"/>
        </p:style>
        <p:txBody>
          <a:bodyPr lIns="36000" rIns="108000" tIns="36000" bIns="36000" anchor="ctr" anchorCtr="1">
            <a:noAutofit/>
          </a:bodyPr>
          <a:p>
            <a:pPr marL="180000" algn="just">
              <a:lnSpc>
                <a:spcPct val="100000"/>
              </a:lnSpc>
              <a:spcBef>
                <a:spcPts val="567"/>
              </a:spcBef>
              <a:spcAft>
                <a:spcPts val="567"/>
              </a:spcAft>
            </a:pPr>
            <a:r>
              <a:rPr b="0" lang="it-IT" sz="2800" spc="-1" strike="noStrike">
                <a:solidFill>
                  <a:srgbClr val="000000"/>
                </a:solidFill>
                <a:latin typeface="Arial"/>
                <a:ea typeface="DejaVu Sans"/>
              </a:rPr>
              <a:t>Appartenente al genere delle Enterobacteriacee, Gram-negativa, catalasi positiva e ossidasi negativa, cooco-bacilli anaerobi-facoltativi. Temperatura ottimale di crescita compresa tra 28 e 29°C.</a:t>
            </a:r>
            <a:endParaRPr b="0" lang="it-IT" sz="2800" spc="-1" strike="noStrike">
              <a:latin typeface="Arial"/>
            </a:endParaRPr>
          </a:p>
        </p:txBody>
      </p:sp>
      <p:sp>
        <p:nvSpPr>
          <p:cNvPr id="43" name="CustomShape 5"/>
          <p:cNvSpPr/>
          <p:nvPr/>
        </p:nvSpPr>
        <p:spPr>
          <a:xfrm>
            <a:off x="9561960" y="7109280"/>
            <a:ext cx="6076080" cy="3594960"/>
          </a:xfrm>
          <a:prstGeom prst="rect">
            <a:avLst/>
          </a:prstGeom>
          <a:noFill/>
          <a:ln w="72000">
            <a:solidFill>
              <a:srgbClr val="e16173"/>
            </a:solidFill>
            <a:round/>
          </a:ln>
        </p:spPr>
        <p:style>
          <a:lnRef idx="0"/>
          <a:fillRef idx="0"/>
          <a:effectRef idx="0"/>
          <a:fontRef idx="minor"/>
        </p:style>
        <p:txBody>
          <a:bodyPr lIns="36000" rIns="108000" tIns="36000" bIns="36000" anchor="ctr" anchorCtr="1">
            <a:noAutofit/>
          </a:bodyPr>
          <a:p>
            <a:pPr marL="180000" algn="just">
              <a:lnSpc>
                <a:spcPct val="100000"/>
              </a:lnSpc>
              <a:spcBef>
                <a:spcPts val="567"/>
              </a:spcBef>
              <a:spcAft>
                <a:spcPts val="567"/>
              </a:spcAft>
            </a:pPr>
            <a:r>
              <a:rPr b="0" lang="it-IT" sz="2800" spc="-1" strike="noStrike">
                <a:solidFill>
                  <a:srgbClr val="000000"/>
                </a:solidFill>
                <a:latin typeface="Arial"/>
                <a:ea typeface="DejaVu Sans"/>
              </a:rPr>
              <a:t>Sono noti 6 biotipi di Y.enterocolitica (1A, 1B, 2,3,4 e 5 in base alla loro sequenza genomica), comprendenti 50 diversi sierogruppi. I biotipi 1B e 2-5 sono consideranti patogeni, mentre il biotipo !A è generalmente considerato non virulento.</a:t>
            </a:r>
            <a:endParaRPr b="0" lang="it-IT" sz="2800" spc="-1" strike="noStrike">
              <a:latin typeface="Arial"/>
            </a:endParaRPr>
          </a:p>
        </p:txBody>
      </p:sp>
      <p:sp>
        <p:nvSpPr>
          <p:cNvPr id="44" name="CustomShape 6"/>
          <p:cNvSpPr/>
          <p:nvPr/>
        </p:nvSpPr>
        <p:spPr>
          <a:xfrm>
            <a:off x="17750880" y="7107480"/>
            <a:ext cx="6258240" cy="3596760"/>
          </a:xfrm>
          <a:prstGeom prst="rect">
            <a:avLst/>
          </a:prstGeom>
          <a:noFill/>
          <a:ln w="72000">
            <a:solidFill>
              <a:srgbClr val="e16173"/>
            </a:solidFill>
            <a:round/>
          </a:ln>
        </p:spPr>
        <p:style>
          <a:lnRef idx="0"/>
          <a:fillRef idx="0"/>
          <a:effectRef idx="0"/>
          <a:fontRef idx="minor"/>
        </p:style>
        <p:txBody>
          <a:bodyPr lIns="36000" rIns="108000" tIns="36000" bIns="36000" anchor="ctr" anchorCtr="1">
            <a:noAutofit/>
          </a:bodyPr>
          <a:p>
            <a:pPr marL="180000" algn="just">
              <a:lnSpc>
                <a:spcPct val="100000"/>
              </a:lnSpc>
              <a:spcBef>
                <a:spcPts val="567"/>
              </a:spcBef>
              <a:spcAft>
                <a:spcPts val="567"/>
              </a:spcAft>
            </a:pPr>
            <a:r>
              <a:rPr b="0" lang="it-IT" sz="2800" spc="-1" strike="noStrike">
                <a:solidFill>
                  <a:srgbClr val="000000"/>
                </a:solidFill>
                <a:latin typeface="Arial"/>
                <a:ea typeface="DejaVu Sans"/>
              </a:rPr>
              <a:t>L’isolamento di Y.enterocolitica viene effettuato su agar CIN (Cefsulodina,Irgasan, Novobiocina). Le colonie tipiche presentano un profondo centro rosso circondato da un bordo trasparente che conferisce loro l’aspetto ad “occhio di bue”.</a:t>
            </a:r>
            <a:endParaRPr b="0" lang="it-IT" sz="2800" spc="-1" strike="noStrike">
              <a:latin typeface="Arial"/>
            </a:endParaRPr>
          </a:p>
        </p:txBody>
      </p:sp>
      <p:pic>
        <p:nvPicPr>
          <p:cNvPr id="45" name="Immagine 46" descr=""/>
          <p:cNvPicPr/>
          <p:nvPr/>
        </p:nvPicPr>
        <p:blipFill>
          <a:blip r:embed="rId2"/>
          <a:srcRect l="0" t="27967" r="0" b="27891"/>
          <a:stretch/>
        </p:blipFill>
        <p:spPr>
          <a:xfrm>
            <a:off x="7560000" y="8552160"/>
            <a:ext cx="1580760" cy="694440"/>
          </a:xfrm>
          <a:prstGeom prst="rect">
            <a:avLst/>
          </a:prstGeom>
          <a:ln>
            <a:noFill/>
          </a:ln>
        </p:spPr>
      </p:pic>
      <p:pic>
        <p:nvPicPr>
          <p:cNvPr id="46" name="Immagine 47" descr=""/>
          <p:cNvPicPr/>
          <p:nvPr/>
        </p:nvPicPr>
        <p:blipFill>
          <a:blip r:embed="rId3"/>
          <a:srcRect l="0" t="27967" r="0" b="27891"/>
          <a:stretch/>
        </p:blipFill>
        <p:spPr>
          <a:xfrm>
            <a:off x="15769440" y="8541000"/>
            <a:ext cx="1580760" cy="694440"/>
          </a:xfrm>
          <a:prstGeom prst="rect">
            <a:avLst/>
          </a:prstGeom>
          <a:ln>
            <a:noFill/>
          </a:ln>
        </p:spPr>
      </p:pic>
      <p:sp>
        <p:nvSpPr>
          <p:cNvPr id="47" name="CustomShape 7"/>
          <p:cNvSpPr/>
          <p:nvPr/>
        </p:nvSpPr>
        <p:spPr>
          <a:xfrm>
            <a:off x="5760000" y="11376000"/>
            <a:ext cx="13751640" cy="28893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it-IT" sz="3200" spc="-1" strike="noStrike">
                <a:solidFill>
                  <a:srgbClr val="000000"/>
                </a:solidFill>
                <a:latin typeface="Berlin Sans FB"/>
                <a:ea typeface="Microsoft YaHei"/>
              </a:rPr>
              <a:t>La ricerca di </a:t>
            </a:r>
            <a:r>
              <a:rPr b="0" i="1" lang="it-IT" sz="3200" spc="-1" strike="noStrike">
                <a:solidFill>
                  <a:srgbClr val="000000"/>
                </a:solidFill>
                <a:latin typeface="Berlin Sans FB"/>
                <a:ea typeface="Microsoft YaHei"/>
              </a:rPr>
              <a:t>Y.enterocolitica</a:t>
            </a:r>
            <a:r>
              <a:rPr b="0" lang="it-IT" sz="3200" spc="-1" strike="noStrike">
                <a:solidFill>
                  <a:srgbClr val="000000"/>
                </a:solidFill>
                <a:latin typeface="Berlin Sans FB"/>
                <a:ea typeface="Microsoft YaHei"/>
              </a:rPr>
              <a:t> patogena da alimenti prevede l’amplificazione mediante Real time PCR di una sequenza specifica per il gene </a:t>
            </a:r>
            <a:r>
              <a:rPr b="0" i="1" lang="it-IT" sz="3200" spc="-1" strike="noStrike">
                <a:solidFill>
                  <a:srgbClr val="000000"/>
                </a:solidFill>
                <a:latin typeface="Berlin Sans FB"/>
                <a:ea typeface="Microsoft YaHei"/>
              </a:rPr>
              <a:t>ail</a:t>
            </a:r>
            <a:r>
              <a:rPr b="0" lang="it-IT" sz="3200" spc="-1" strike="noStrike">
                <a:solidFill>
                  <a:srgbClr val="000000"/>
                </a:solidFill>
                <a:latin typeface="Berlin Sans FB"/>
                <a:ea typeface="Microsoft YaHei"/>
              </a:rPr>
              <a:t>, a localizzazione cromosomale, responsabile del meccanismo di patogenicità di </a:t>
            </a:r>
            <a:r>
              <a:rPr b="0" i="1" lang="it-IT" sz="3200" spc="-1" strike="noStrike">
                <a:solidFill>
                  <a:srgbClr val="000000"/>
                </a:solidFill>
                <a:latin typeface="Berlin Sans FB"/>
                <a:ea typeface="DejaVu Sans"/>
              </a:rPr>
              <a:t>Y.enterocolitica</a:t>
            </a:r>
            <a:r>
              <a:rPr b="0" lang="it-IT" sz="3200" spc="-1" strike="noStrike">
                <a:solidFill>
                  <a:srgbClr val="000000"/>
                </a:solidFill>
                <a:latin typeface="Berlin Sans FB"/>
                <a:ea typeface="DejaVu Sans"/>
              </a:rPr>
              <a:t> e presente in tutti i biotipi associati a malattia. </a:t>
            </a:r>
            <a:endParaRPr b="0" lang="it-IT" sz="3200" spc="-1" strike="noStrike">
              <a:latin typeface="Arial"/>
            </a:endParaRPr>
          </a:p>
          <a:p>
            <a:pPr algn="ctr">
              <a:lnSpc>
                <a:spcPct val="100000"/>
              </a:lnSpc>
            </a:pPr>
            <a:r>
              <a:rPr b="0" lang="it-IT" sz="3200" spc="-1" strike="noStrike" u="dbl">
                <a:solidFill>
                  <a:srgbClr val="000000"/>
                </a:solidFill>
                <a:uFillTx/>
                <a:latin typeface="Berlin Sans FB"/>
                <a:ea typeface="DejaVu Sans"/>
              </a:rPr>
              <a:t>UNI CEN ISO/TS 18867:2015 (App.B1) + UNI EN ISO 10273:2017</a:t>
            </a:r>
            <a:endParaRPr b="0" lang="it-IT" sz="3200" spc="-1" strike="noStrike">
              <a:latin typeface="Arial"/>
            </a:endParaRPr>
          </a:p>
        </p:txBody>
      </p:sp>
      <p:pic>
        <p:nvPicPr>
          <p:cNvPr id="48" name="Immagine 49" descr=""/>
          <p:cNvPicPr/>
          <p:nvPr/>
        </p:nvPicPr>
        <p:blipFill>
          <a:blip r:embed="rId4"/>
          <a:stretch/>
        </p:blipFill>
        <p:spPr>
          <a:xfrm>
            <a:off x="1440000" y="14960520"/>
            <a:ext cx="552240" cy="552240"/>
          </a:xfrm>
          <a:prstGeom prst="rect">
            <a:avLst/>
          </a:prstGeom>
          <a:ln>
            <a:noFill/>
          </a:ln>
        </p:spPr>
      </p:pic>
      <p:pic>
        <p:nvPicPr>
          <p:cNvPr id="49" name="Immagine 50" descr=""/>
          <p:cNvPicPr/>
          <p:nvPr/>
        </p:nvPicPr>
        <p:blipFill>
          <a:blip r:embed="rId5"/>
          <a:srcRect l="13151" t="13683" r="11253" b="10721"/>
          <a:stretch/>
        </p:blipFill>
        <p:spPr>
          <a:xfrm>
            <a:off x="2808000" y="11304000"/>
            <a:ext cx="2159280" cy="2159280"/>
          </a:xfrm>
          <a:prstGeom prst="rect">
            <a:avLst/>
          </a:prstGeom>
          <a:ln>
            <a:noFill/>
          </a:ln>
        </p:spPr>
      </p:pic>
      <p:pic>
        <p:nvPicPr>
          <p:cNvPr id="50" name="Immagine 51" descr=""/>
          <p:cNvPicPr/>
          <p:nvPr/>
        </p:nvPicPr>
        <p:blipFill>
          <a:blip r:embed="rId6"/>
          <a:srcRect l="13151" t="13683" r="11253" b="10721"/>
          <a:stretch/>
        </p:blipFill>
        <p:spPr>
          <a:xfrm rot="16075800">
            <a:off x="20481480" y="11481840"/>
            <a:ext cx="2159280" cy="2159280"/>
          </a:xfrm>
          <a:prstGeom prst="rect">
            <a:avLst/>
          </a:prstGeom>
          <a:ln>
            <a:noFill/>
          </a:ln>
        </p:spPr>
      </p:pic>
      <p:pic>
        <p:nvPicPr>
          <p:cNvPr id="51" name="Immagine 52" descr=""/>
          <p:cNvPicPr/>
          <p:nvPr/>
        </p:nvPicPr>
        <p:blipFill>
          <a:blip r:embed="rId7"/>
          <a:stretch/>
        </p:blipFill>
        <p:spPr>
          <a:xfrm>
            <a:off x="1454760" y="20409120"/>
            <a:ext cx="560880" cy="431640"/>
          </a:xfrm>
          <a:prstGeom prst="rect">
            <a:avLst/>
          </a:prstGeom>
          <a:ln>
            <a:noFill/>
          </a:ln>
        </p:spPr>
      </p:pic>
      <p:pic>
        <p:nvPicPr>
          <p:cNvPr id="52" name="Immagine 53" descr=""/>
          <p:cNvPicPr/>
          <p:nvPr/>
        </p:nvPicPr>
        <p:blipFill>
          <a:blip r:embed="rId8"/>
          <a:stretch/>
        </p:blipFill>
        <p:spPr>
          <a:xfrm>
            <a:off x="1368000" y="23669640"/>
            <a:ext cx="567720" cy="431640"/>
          </a:xfrm>
          <a:prstGeom prst="rect">
            <a:avLst/>
          </a:prstGeom>
          <a:ln>
            <a:noFill/>
          </a:ln>
        </p:spPr>
      </p:pic>
      <p:pic>
        <p:nvPicPr>
          <p:cNvPr id="53" name="Immagine 54" descr=""/>
          <p:cNvPicPr/>
          <p:nvPr/>
        </p:nvPicPr>
        <p:blipFill>
          <a:blip r:embed="rId9"/>
          <a:stretch/>
        </p:blipFill>
        <p:spPr>
          <a:xfrm>
            <a:off x="1296000" y="26686800"/>
            <a:ext cx="503640" cy="503640"/>
          </a:xfrm>
          <a:prstGeom prst="rect">
            <a:avLst/>
          </a:prstGeom>
          <a:ln>
            <a:noFill/>
          </a:ln>
        </p:spPr>
      </p:pic>
      <p:pic>
        <p:nvPicPr>
          <p:cNvPr id="54" name="Immagine 55" descr=""/>
          <p:cNvPicPr/>
          <p:nvPr/>
        </p:nvPicPr>
        <p:blipFill>
          <a:blip r:embed="rId10"/>
          <a:stretch/>
        </p:blipFill>
        <p:spPr>
          <a:xfrm>
            <a:off x="1440000" y="17673120"/>
            <a:ext cx="500760" cy="500760"/>
          </a:xfrm>
          <a:prstGeom prst="rect">
            <a:avLst/>
          </a:prstGeom>
          <a:ln>
            <a:noFill/>
          </a:ln>
        </p:spPr>
      </p:pic>
      <p:sp>
        <p:nvSpPr>
          <p:cNvPr id="55" name="CustomShape 8"/>
          <p:cNvSpPr/>
          <p:nvPr/>
        </p:nvSpPr>
        <p:spPr>
          <a:xfrm>
            <a:off x="2064600" y="14959080"/>
            <a:ext cx="10864800" cy="7696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it-IT" sz="2600" spc="-1" strike="noStrike">
                <a:solidFill>
                  <a:srgbClr val="000000"/>
                </a:solidFill>
                <a:latin typeface="Arial"/>
                <a:ea typeface="DejaVu Sans"/>
              </a:rPr>
              <a:t>Preparazione del campione e arricchimento microbico</a:t>
            </a:r>
            <a:endParaRPr b="0" lang="it-IT" sz="2600" spc="-1" strike="noStrike">
              <a:latin typeface="Arial"/>
            </a:endParaRPr>
          </a:p>
        </p:txBody>
      </p:sp>
      <p:sp>
        <p:nvSpPr>
          <p:cNvPr id="56" name="Line 9"/>
          <p:cNvSpPr/>
          <p:nvPr/>
        </p:nvSpPr>
        <p:spPr>
          <a:xfrm flipV="1">
            <a:off x="2016000" y="15410880"/>
            <a:ext cx="8770680" cy="6840"/>
          </a:xfrm>
          <a:prstGeom prst="line">
            <a:avLst/>
          </a:prstGeom>
          <a:ln w="36000">
            <a:round/>
          </a:ln>
        </p:spPr>
        <p:style>
          <a:lnRef idx="0"/>
          <a:fillRef idx="0"/>
          <a:effectRef idx="0"/>
          <a:fontRef idx="minor"/>
        </p:style>
      </p:sp>
      <p:sp>
        <p:nvSpPr>
          <p:cNvPr id="57" name="CustomShape 10"/>
          <p:cNvSpPr/>
          <p:nvPr/>
        </p:nvSpPr>
        <p:spPr>
          <a:xfrm>
            <a:off x="3456000" y="15729120"/>
            <a:ext cx="3959640" cy="1367640"/>
          </a:xfrm>
          <a:prstGeom prst="ellipse">
            <a:avLst/>
          </a:prstGeom>
          <a:solidFill>
            <a:srgbClr val="ffd8ce"/>
          </a:solidFill>
          <a:ln/>
        </p:spPr>
        <p:style>
          <a:lnRef idx="0"/>
          <a:fillRef idx="0"/>
          <a:effectRef idx="0"/>
          <a:fontRef idx="minor"/>
        </p:style>
        <p:txBody>
          <a:bodyPr wrap="none" lIns="90000" rIns="90000" tIns="45000" bIns="45000" anchor="ctr">
            <a:noAutofit/>
          </a:bodyPr>
          <a:p>
            <a:pPr algn="ctr">
              <a:lnSpc>
                <a:spcPct val="100000"/>
              </a:lnSpc>
            </a:pPr>
            <a:r>
              <a:rPr b="0" lang="it-IT" sz="2400" spc="-1" strike="noStrike">
                <a:solidFill>
                  <a:srgbClr val="000000"/>
                </a:solidFill>
                <a:latin typeface="Arial"/>
                <a:ea typeface="DejaVu Sans"/>
              </a:rPr>
              <a:t>Pesare 25 g di campione</a:t>
            </a:r>
            <a:endParaRPr b="0" lang="it-IT" sz="2400" spc="-1" strike="noStrike">
              <a:latin typeface="Arial"/>
            </a:endParaRPr>
          </a:p>
        </p:txBody>
      </p:sp>
      <p:sp>
        <p:nvSpPr>
          <p:cNvPr id="58" name="CustomShape 11"/>
          <p:cNvSpPr/>
          <p:nvPr/>
        </p:nvSpPr>
        <p:spPr>
          <a:xfrm>
            <a:off x="10440000" y="15945120"/>
            <a:ext cx="3743640" cy="1007640"/>
          </a:xfrm>
          <a:prstGeom prst="rect">
            <a:avLst/>
          </a:prstGeom>
          <a:solidFill>
            <a:srgbClr val="ffd8ce"/>
          </a:solidFill>
          <a:ln/>
        </p:spPr>
        <p:style>
          <a:lnRef idx="0"/>
          <a:fillRef idx="0"/>
          <a:effectRef idx="0"/>
          <a:fontRef idx="minor"/>
        </p:style>
        <p:txBody>
          <a:bodyPr wrap="none" lIns="90000" rIns="90000" tIns="45000" bIns="45000" anchor="ctr">
            <a:noAutofit/>
          </a:bodyPr>
          <a:p>
            <a:pPr algn="ctr">
              <a:lnSpc>
                <a:spcPct val="100000"/>
              </a:lnSpc>
            </a:pPr>
            <a:r>
              <a:rPr b="0" lang="it-IT" sz="2400" spc="-1" strike="noStrike">
                <a:solidFill>
                  <a:srgbClr val="000000"/>
                </a:solidFill>
                <a:latin typeface="Arial"/>
                <a:ea typeface="DejaVu Sans"/>
              </a:rPr>
              <a:t>Aggiungere 225 ml di PSB</a:t>
            </a:r>
            <a:endParaRPr b="0" lang="it-IT" sz="2400" spc="-1" strike="noStrike">
              <a:latin typeface="Arial"/>
            </a:endParaRPr>
          </a:p>
        </p:txBody>
      </p:sp>
      <p:sp>
        <p:nvSpPr>
          <p:cNvPr id="59" name="CustomShape 12"/>
          <p:cNvSpPr/>
          <p:nvPr/>
        </p:nvSpPr>
        <p:spPr>
          <a:xfrm>
            <a:off x="17280000" y="15873120"/>
            <a:ext cx="4175640" cy="1007640"/>
          </a:xfrm>
          <a:prstGeom prst="rect">
            <a:avLst/>
          </a:prstGeom>
          <a:solidFill>
            <a:srgbClr val="ffd8ce"/>
          </a:solidFill>
          <a:ln/>
        </p:spPr>
        <p:style>
          <a:lnRef idx="0"/>
          <a:fillRef idx="0"/>
          <a:effectRef idx="0"/>
          <a:fontRef idx="minor"/>
        </p:style>
        <p:txBody>
          <a:bodyPr wrap="none" lIns="90000" rIns="90000" tIns="45000" bIns="45000" anchor="ctr">
            <a:noAutofit/>
          </a:bodyPr>
          <a:p>
            <a:pPr algn="ctr">
              <a:lnSpc>
                <a:spcPct val="100000"/>
              </a:lnSpc>
            </a:pPr>
            <a:r>
              <a:rPr b="0" lang="it-IT" sz="2400" spc="-1" strike="noStrike">
                <a:solidFill>
                  <a:srgbClr val="000000"/>
                </a:solidFill>
                <a:latin typeface="Arial"/>
                <a:ea typeface="DejaVu Sans"/>
              </a:rPr>
              <a:t>Incubare a 25°C per 24 h</a:t>
            </a:r>
            <a:endParaRPr b="0" lang="it-IT" sz="2400" spc="-1" strike="noStrike">
              <a:latin typeface="Arial"/>
            </a:endParaRPr>
          </a:p>
        </p:txBody>
      </p:sp>
      <p:sp>
        <p:nvSpPr>
          <p:cNvPr id="60" name="CustomShape 13"/>
          <p:cNvSpPr/>
          <p:nvPr/>
        </p:nvSpPr>
        <p:spPr>
          <a:xfrm>
            <a:off x="2085120" y="17673120"/>
            <a:ext cx="10864800" cy="7696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it-IT" sz="2600" spc="-1" strike="noStrike">
                <a:solidFill>
                  <a:srgbClr val="000000"/>
                </a:solidFill>
                <a:latin typeface="Arial"/>
                <a:ea typeface="DejaVu Sans"/>
              </a:rPr>
              <a:t>Estrazione e purificazione dell’acido nucleico</a:t>
            </a:r>
            <a:endParaRPr b="0" lang="it-IT" sz="2600" spc="-1" strike="noStrike">
              <a:latin typeface="Arial"/>
            </a:endParaRPr>
          </a:p>
        </p:txBody>
      </p:sp>
      <p:sp>
        <p:nvSpPr>
          <p:cNvPr id="61" name="Line 14"/>
          <p:cNvSpPr/>
          <p:nvPr/>
        </p:nvSpPr>
        <p:spPr>
          <a:xfrm>
            <a:off x="1869120" y="18174240"/>
            <a:ext cx="7634520" cy="0"/>
          </a:xfrm>
          <a:prstGeom prst="line">
            <a:avLst/>
          </a:prstGeom>
          <a:ln w="36000">
            <a:round/>
          </a:ln>
        </p:spPr>
        <p:style>
          <a:lnRef idx="0"/>
          <a:fillRef idx="0"/>
          <a:effectRef idx="0"/>
          <a:fontRef idx="minor"/>
        </p:style>
      </p:sp>
      <p:sp>
        <p:nvSpPr>
          <p:cNvPr id="62" name="CustomShape 15"/>
          <p:cNvSpPr/>
          <p:nvPr/>
        </p:nvSpPr>
        <p:spPr>
          <a:xfrm>
            <a:off x="8136000" y="16305120"/>
            <a:ext cx="1367640" cy="359640"/>
          </a:xfrm>
          <a:custGeom>
            <a:avLst/>
            <a:gdLst/>
            <a:ahLst/>
            <a:rect l="l" t="t" r="r" b="b"/>
            <a:pathLst>
              <a:path w="3802" h="1002">
                <a:moveTo>
                  <a:pt x="0" y="250"/>
                </a:moveTo>
                <a:lnTo>
                  <a:pt x="2850" y="250"/>
                </a:lnTo>
                <a:lnTo>
                  <a:pt x="2850" y="0"/>
                </a:lnTo>
                <a:lnTo>
                  <a:pt x="3801" y="500"/>
                </a:lnTo>
                <a:lnTo>
                  <a:pt x="2850" y="1001"/>
                </a:lnTo>
                <a:lnTo>
                  <a:pt x="2850" y="750"/>
                </a:lnTo>
                <a:lnTo>
                  <a:pt x="0" y="750"/>
                </a:lnTo>
                <a:lnTo>
                  <a:pt x="0" y="250"/>
                </a:lnTo>
              </a:path>
            </a:pathLst>
          </a:custGeom>
          <a:solidFill>
            <a:srgbClr val="d62e4e"/>
          </a:solidFill>
          <a:ln/>
        </p:spPr>
        <p:style>
          <a:lnRef idx="0"/>
          <a:fillRef idx="0"/>
          <a:effectRef idx="0"/>
          <a:fontRef idx="minor"/>
        </p:style>
      </p:sp>
      <p:sp>
        <p:nvSpPr>
          <p:cNvPr id="63" name="CustomShape 16"/>
          <p:cNvSpPr/>
          <p:nvPr/>
        </p:nvSpPr>
        <p:spPr>
          <a:xfrm>
            <a:off x="15048000" y="16233120"/>
            <a:ext cx="1367640" cy="359640"/>
          </a:xfrm>
          <a:custGeom>
            <a:avLst/>
            <a:gdLst/>
            <a:ahLst/>
            <a:rect l="l" t="t" r="r" b="b"/>
            <a:pathLst>
              <a:path w="3802" h="1002">
                <a:moveTo>
                  <a:pt x="0" y="250"/>
                </a:moveTo>
                <a:lnTo>
                  <a:pt x="2850" y="250"/>
                </a:lnTo>
                <a:lnTo>
                  <a:pt x="2850" y="0"/>
                </a:lnTo>
                <a:lnTo>
                  <a:pt x="3801" y="500"/>
                </a:lnTo>
                <a:lnTo>
                  <a:pt x="2850" y="1001"/>
                </a:lnTo>
                <a:lnTo>
                  <a:pt x="2850" y="750"/>
                </a:lnTo>
                <a:lnTo>
                  <a:pt x="0" y="750"/>
                </a:lnTo>
                <a:lnTo>
                  <a:pt x="0" y="250"/>
                </a:lnTo>
              </a:path>
            </a:pathLst>
          </a:custGeom>
          <a:solidFill>
            <a:srgbClr val="d62e4e"/>
          </a:solidFill>
          <a:ln/>
        </p:spPr>
        <p:style>
          <a:lnRef idx="0"/>
          <a:fillRef idx="0"/>
          <a:effectRef idx="0"/>
          <a:fontRef idx="minor"/>
        </p:style>
      </p:sp>
      <p:sp>
        <p:nvSpPr>
          <p:cNvPr id="64" name="CustomShape 17"/>
          <p:cNvSpPr/>
          <p:nvPr/>
        </p:nvSpPr>
        <p:spPr>
          <a:xfrm>
            <a:off x="3096000" y="18897120"/>
            <a:ext cx="4535640" cy="1007640"/>
          </a:xfrm>
          <a:prstGeom prst="rect">
            <a:avLst/>
          </a:prstGeom>
          <a:solidFill>
            <a:srgbClr val="ffd8ce"/>
          </a:solidFill>
          <a:ln/>
        </p:spPr>
        <p:style>
          <a:lnRef idx="0"/>
          <a:fillRef idx="0"/>
          <a:effectRef idx="0"/>
          <a:fontRef idx="minor"/>
        </p:style>
        <p:txBody>
          <a:bodyPr wrap="none" lIns="90000" rIns="90000" tIns="45000" bIns="45000" anchor="ctr">
            <a:noAutofit/>
          </a:bodyPr>
          <a:p>
            <a:pPr algn="ctr">
              <a:lnSpc>
                <a:spcPct val="100000"/>
              </a:lnSpc>
            </a:pPr>
            <a:r>
              <a:rPr b="0" lang="it-IT" sz="2400" spc="-1" strike="noStrike">
                <a:solidFill>
                  <a:srgbClr val="000000"/>
                </a:solidFill>
                <a:latin typeface="Arial"/>
                <a:ea typeface="DejaVu Sans"/>
              </a:rPr>
              <a:t>Prelevare 1 ml di brodocoltura</a:t>
            </a:r>
            <a:endParaRPr b="0" lang="it-IT" sz="2400" spc="-1" strike="noStrike">
              <a:latin typeface="Arial"/>
            </a:endParaRPr>
          </a:p>
        </p:txBody>
      </p:sp>
      <p:sp>
        <p:nvSpPr>
          <p:cNvPr id="65" name="CustomShape 18"/>
          <p:cNvSpPr/>
          <p:nvPr/>
        </p:nvSpPr>
        <p:spPr>
          <a:xfrm>
            <a:off x="10008000" y="18897120"/>
            <a:ext cx="4535640" cy="1007640"/>
          </a:xfrm>
          <a:prstGeom prst="rect">
            <a:avLst/>
          </a:prstGeom>
          <a:solidFill>
            <a:srgbClr val="ffd8ce"/>
          </a:solidFill>
          <a:ln/>
        </p:spPr>
        <p:style>
          <a:lnRef idx="0"/>
          <a:fillRef idx="0"/>
          <a:effectRef idx="0"/>
          <a:fontRef idx="minor"/>
        </p:style>
        <p:txBody>
          <a:bodyPr wrap="none" lIns="90000" rIns="90000" tIns="45000" bIns="45000" anchor="ctr">
            <a:noAutofit/>
          </a:bodyPr>
          <a:p>
            <a:pPr algn="ctr">
              <a:lnSpc>
                <a:spcPct val="100000"/>
              </a:lnSpc>
            </a:pPr>
            <a:r>
              <a:rPr b="0" lang="it-IT" sz="2400" spc="-1" strike="noStrike">
                <a:solidFill>
                  <a:srgbClr val="000000"/>
                </a:solidFill>
                <a:latin typeface="Arial"/>
                <a:ea typeface="DejaVu Sans"/>
              </a:rPr>
              <a:t>Effettuare estrazione del DNA</a:t>
            </a:r>
            <a:endParaRPr b="0" lang="it-IT" sz="2400" spc="-1" strike="noStrike">
              <a:latin typeface="Arial"/>
            </a:endParaRPr>
          </a:p>
          <a:p>
            <a:pPr algn="ctr">
              <a:lnSpc>
                <a:spcPct val="100000"/>
              </a:lnSpc>
            </a:pPr>
            <a:r>
              <a:rPr b="0" lang="it-IT" sz="2400" spc="-1" strike="noStrike">
                <a:solidFill>
                  <a:srgbClr val="000000"/>
                </a:solidFill>
                <a:latin typeface="Arial"/>
                <a:ea typeface="DejaVu Sans"/>
              </a:rPr>
              <a:t>mediante kit commerciale</a:t>
            </a:r>
            <a:endParaRPr b="0" lang="it-IT" sz="2400" spc="-1" strike="noStrike">
              <a:latin typeface="Arial"/>
            </a:endParaRPr>
          </a:p>
        </p:txBody>
      </p:sp>
      <p:sp>
        <p:nvSpPr>
          <p:cNvPr id="66" name="CustomShape 19"/>
          <p:cNvSpPr/>
          <p:nvPr/>
        </p:nvSpPr>
        <p:spPr>
          <a:xfrm>
            <a:off x="17280000" y="18897120"/>
            <a:ext cx="4895640" cy="1007640"/>
          </a:xfrm>
          <a:prstGeom prst="rect">
            <a:avLst/>
          </a:prstGeom>
          <a:solidFill>
            <a:srgbClr val="ffd8ce"/>
          </a:solidFill>
          <a:ln/>
        </p:spPr>
        <p:style>
          <a:lnRef idx="0"/>
          <a:fillRef idx="0"/>
          <a:effectRef idx="0"/>
          <a:fontRef idx="minor"/>
        </p:style>
        <p:txBody>
          <a:bodyPr wrap="none" lIns="90000" rIns="90000" tIns="45000" bIns="45000" anchor="ctr">
            <a:noAutofit/>
          </a:bodyPr>
          <a:p>
            <a:pPr algn="ctr">
              <a:lnSpc>
                <a:spcPct val="100000"/>
              </a:lnSpc>
            </a:pPr>
            <a:r>
              <a:rPr b="0" lang="it-IT" sz="2400" spc="-1" strike="noStrike">
                <a:solidFill>
                  <a:srgbClr val="000000"/>
                </a:solidFill>
                <a:latin typeface="Arial"/>
                <a:ea typeface="DejaVu Sans"/>
              </a:rPr>
              <a:t>Prolungare l’incubazione del PSB </a:t>
            </a:r>
            <a:endParaRPr b="0" lang="it-IT" sz="2400" spc="-1" strike="noStrike">
              <a:latin typeface="Arial"/>
            </a:endParaRPr>
          </a:p>
          <a:p>
            <a:pPr algn="ctr">
              <a:lnSpc>
                <a:spcPct val="100000"/>
              </a:lnSpc>
            </a:pPr>
            <a:r>
              <a:rPr b="0" lang="it-IT" sz="2400" spc="-1" strike="noStrike">
                <a:solidFill>
                  <a:srgbClr val="000000"/>
                </a:solidFill>
                <a:latin typeface="Arial"/>
                <a:ea typeface="DejaVu Sans"/>
              </a:rPr>
              <a:t>a 25°C per ulteriori 24 h</a:t>
            </a:r>
            <a:endParaRPr b="0" lang="it-IT" sz="2400" spc="-1" strike="noStrike">
              <a:latin typeface="Arial"/>
            </a:endParaRPr>
          </a:p>
        </p:txBody>
      </p:sp>
      <p:sp>
        <p:nvSpPr>
          <p:cNvPr id="67" name="CustomShape 20"/>
          <p:cNvSpPr/>
          <p:nvPr/>
        </p:nvSpPr>
        <p:spPr>
          <a:xfrm>
            <a:off x="8136000" y="19185120"/>
            <a:ext cx="1367640" cy="359640"/>
          </a:xfrm>
          <a:custGeom>
            <a:avLst/>
            <a:gdLst/>
            <a:ahLst/>
            <a:rect l="l" t="t" r="r" b="b"/>
            <a:pathLst>
              <a:path w="3802" h="1002">
                <a:moveTo>
                  <a:pt x="0" y="250"/>
                </a:moveTo>
                <a:lnTo>
                  <a:pt x="2850" y="250"/>
                </a:lnTo>
                <a:lnTo>
                  <a:pt x="2850" y="0"/>
                </a:lnTo>
                <a:lnTo>
                  <a:pt x="3801" y="500"/>
                </a:lnTo>
                <a:lnTo>
                  <a:pt x="2850" y="1001"/>
                </a:lnTo>
                <a:lnTo>
                  <a:pt x="2850" y="750"/>
                </a:lnTo>
                <a:lnTo>
                  <a:pt x="0" y="750"/>
                </a:lnTo>
                <a:lnTo>
                  <a:pt x="0" y="250"/>
                </a:lnTo>
              </a:path>
            </a:pathLst>
          </a:custGeom>
          <a:solidFill>
            <a:srgbClr val="d62e4e"/>
          </a:solidFill>
          <a:ln/>
        </p:spPr>
        <p:style>
          <a:lnRef idx="0"/>
          <a:fillRef idx="0"/>
          <a:effectRef idx="0"/>
          <a:fontRef idx="minor"/>
        </p:style>
      </p:sp>
      <p:sp>
        <p:nvSpPr>
          <p:cNvPr id="68" name="CustomShape 21"/>
          <p:cNvSpPr/>
          <p:nvPr/>
        </p:nvSpPr>
        <p:spPr>
          <a:xfrm>
            <a:off x="15120000" y="19185120"/>
            <a:ext cx="1367640" cy="359640"/>
          </a:xfrm>
          <a:custGeom>
            <a:avLst/>
            <a:gdLst/>
            <a:ahLst/>
            <a:rect l="l" t="t" r="r" b="b"/>
            <a:pathLst>
              <a:path w="3802" h="1002">
                <a:moveTo>
                  <a:pt x="0" y="250"/>
                </a:moveTo>
                <a:lnTo>
                  <a:pt x="2850" y="250"/>
                </a:lnTo>
                <a:lnTo>
                  <a:pt x="2850" y="0"/>
                </a:lnTo>
                <a:lnTo>
                  <a:pt x="3801" y="500"/>
                </a:lnTo>
                <a:lnTo>
                  <a:pt x="2850" y="1001"/>
                </a:lnTo>
                <a:lnTo>
                  <a:pt x="2850" y="750"/>
                </a:lnTo>
                <a:lnTo>
                  <a:pt x="0" y="750"/>
                </a:lnTo>
                <a:lnTo>
                  <a:pt x="0" y="250"/>
                </a:lnTo>
              </a:path>
            </a:pathLst>
          </a:custGeom>
          <a:solidFill>
            <a:srgbClr val="d62e4e"/>
          </a:solidFill>
          <a:ln/>
        </p:spPr>
        <p:style>
          <a:lnRef idx="0"/>
          <a:fillRef idx="0"/>
          <a:effectRef idx="0"/>
          <a:fontRef idx="minor"/>
        </p:style>
      </p:sp>
      <p:sp>
        <p:nvSpPr>
          <p:cNvPr id="69" name="CustomShape 22"/>
          <p:cNvSpPr/>
          <p:nvPr/>
        </p:nvSpPr>
        <p:spPr>
          <a:xfrm>
            <a:off x="2160000" y="20359080"/>
            <a:ext cx="10864800" cy="7696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it-IT" sz="2600" spc="-1" strike="noStrike">
                <a:solidFill>
                  <a:srgbClr val="000000"/>
                </a:solidFill>
                <a:latin typeface="Arial"/>
                <a:ea typeface="DejaVu Sans"/>
              </a:rPr>
              <a:t>Amplificazione e ricerca del gene </a:t>
            </a:r>
            <a:r>
              <a:rPr b="1" i="1" lang="it-IT" sz="2600" spc="-1" strike="noStrike">
                <a:solidFill>
                  <a:srgbClr val="000000"/>
                </a:solidFill>
                <a:latin typeface="Arial"/>
                <a:ea typeface="DejaVu Sans"/>
              </a:rPr>
              <a:t>ail </a:t>
            </a:r>
            <a:r>
              <a:rPr b="1" lang="it-IT" sz="2600" spc="-1" strike="noStrike">
                <a:solidFill>
                  <a:srgbClr val="000000"/>
                </a:solidFill>
                <a:latin typeface="Arial"/>
                <a:ea typeface="DejaVu Sans"/>
              </a:rPr>
              <a:t>da brodocoltura </a:t>
            </a:r>
            <a:endParaRPr b="0" lang="it-IT" sz="2600" spc="-1" strike="noStrike">
              <a:latin typeface="Arial"/>
            </a:endParaRPr>
          </a:p>
        </p:txBody>
      </p:sp>
      <p:sp>
        <p:nvSpPr>
          <p:cNvPr id="70" name="Line 23"/>
          <p:cNvSpPr/>
          <p:nvPr/>
        </p:nvSpPr>
        <p:spPr>
          <a:xfrm>
            <a:off x="1700640" y="20913120"/>
            <a:ext cx="9086040" cy="21960"/>
          </a:xfrm>
          <a:prstGeom prst="line">
            <a:avLst/>
          </a:prstGeom>
          <a:ln w="36000">
            <a:round/>
          </a:ln>
        </p:spPr>
        <p:style>
          <a:lnRef idx="0"/>
          <a:fillRef idx="0"/>
          <a:effectRef idx="0"/>
          <a:fontRef idx="minor"/>
        </p:style>
      </p:sp>
      <p:sp>
        <p:nvSpPr>
          <p:cNvPr id="71" name="CustomShape 24"/>
          <p:cNvSpPr/>
          <p:nvPr/>
        </p:nvSpPr>
        <p:spPr>
          <a:xfrm>
            <a:off x="2448360" y="21417120"/>
            <a:ext cx="4679640" cy="1367640"/>
          </a:xfrm>
          <a:custGeom>
            <a:avLst/>
            <a:gdLst/>
            <a:ahLst/>
            <a:rect l="l" t="t" r="r" b="b"/>
            <a:pathLst>
              <a:path w="21600" h="21600">
                <a:moveTo>
                  <a:pt x="10800" y="0"/>
                </a:moveTo>
                <a:lnTo>
                  <a:pt x="21600" y="10800"/>
                </a:lnTo>
                <a:lnTo>
                  <a:pt x="10800" y="21600"/>
                </a:lnTo>
                <a:lnTo>
                  <a:pt x="0" y="10800"/>
                </a:lnTo>
                <a:lnTo>
                  <a:pt x="10800" y="0"/>
                </a:lnTo>
                <a:close/>
              </a:path>
            </a:pathLst>
          </a:custGeom>
          <a:solidFill>
            <a:srgbClr val="ffd8ce"/>
          </a:solidFill>
          <a:ln/>
        </p:spPr>
        <p:style>
          <a:lnRef idx="0"/>
          <a:fillRef idx="0"/>
          <a:effectRef idx="0"/>
          <a:fontRef idx="minor"/>
        </p:style>
        <p:txBody>
          <a:bodyPr wrap="none" lIns="90000" rIns="90000" tIns="45000" bIns="45000" anchor="ctr">
            <a:noAutofit/>
          </a:bodyPr>
          <a:p>
            <a:pPr algn="ctr">
              <a:lnSpc>
                <a:spcPct val="100000"/>
              </a:lnSpc>
            </a:pPr>
            <a:r>
              <a:rPr b="0" lang="it-IT" sz="2400" spc="-1" strike="noStrike">
                <a:solidFill>
                  <a:srgbClr val="000000"/>
                </a:solidFill>
                <a:latin typeface="Arial"/>
                <a:ea typeface="DejaVu Sans"/>
              </a:rPr>
              <a:t>Real time per il gene </a:t>
            </a:r>
            <a:r>
              <a:rPr b="0" i="1" lang="it-IT" sz="2400" spc="-1" strike="noStrike">
                <a:solidFill>
                  <a:srgbClr val="000000"/>
                </a:solidFill>
                <a:latin typeface="Arial"/>
                <a:ea typeface="DejaVu Sans"/>
              </a:rPr>
              <a:t>ail</a:t>
            </a:r>
            <a:endParaRPr b="0" lang="it-IT" sz="2400" spc="-1" strike="noStrike">
              <a:latin typeface="Arial"/>
            </a:endParaRPr>
          </a:p>
        </p:txBody>
      </p:sp>
      <p:graphicFrame>
        <p:nvGraphicFramePr>
          <p:cNvPr id="72" name="Table 25"/>
          <p:cNvGraphicFramePr/>
          <p:nvPr/>
        </p:nvGraphicFramePr>
        <p:xfrm>
          <a:off x="7264800" y="21222000"/>
          <a:ext cx="9079920" cy="1954440"/>
        </p:xfrm>
        <a:graphic>
          <a:graphicData uri="http://schemas.openxmlformats.org/drawingml/2006/table">
            <a:tbl>
              <a:tblPr/>
              <a:tblGrid>
                <a:gridCol w="874800"/>
                <a:gridCol w="5978160"/>
                <a:gridCol w="2226960"/>
              </a:tblGrid>
              <a:tr h="605880">
                <a:tc>
                  <a:txBody>
                    <a:bodyPr lIns="90000" rIns="90000" anchor="ctr">
                      <a:noAutofit/>
                    </a:bodyPr>
                    <a:p>
                      <a:pPr algn="ctr">
                        <a:lnSpc>
                          <a:spcPct val="100000"/>
                        </a:lnSpc>
                      </a:pPr>
                      <a:r>
                        <a:rPr b="1" lang="it-IT" sz="1600" spc="-1" strike="noStrike">
                          <a:solidFill>
                            <a:srgbClr val="000000"/>
                          </a:solidFill>
                          <a:latin typeface="Arial"/>
                          <a:ea typeface="DejaVu Sans"/>
                        </a:rPr>
                        <a:t>Target</a:t>
                      </a:r>
                      <a:endParaRPr b="0" lang="it-IT" sz="16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6f9d4"/>
                    </a:solidFill>
                  </a:tcPr>
                </a:tc>
                <a:tc>
                  <a:txBody>
                    <a:bodyPr lIns="90000" rIns="90000" anchor="ctr">
                      <a:noAutofit/>
                    </a:bodyPr>
                    <a:p>
                      <a:pPr algn="ctr">
                        <a:lnSpc>
                          <a:spcPct val="100000"/>
                        </a:lnSpc>
                      </a:pPr>
                      <a:r>
                        <a:rPr b="1" lang="it-IT" sz="1600" spc="-1" strike="noStrike">
                          <a:solidFill>
                            <a:srgbClr val="000000"/>
                          </a:solidFill>
                          <a:latin typeface="Arial"/>
                          <a:ea typeface="DejaVu Sans"/>
                        </a:rPr>
                        <a:t>Sequenze (5’-3’) di primer forward, primer reverse e sonda </a:t>
                      </a:r>
                      <a:endParaRPr b="0" lang="it-IT" sz="16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6f9d4"/>
                    </a:solidFill>
                  </a:tcPr>
                </a:tc>
                <a:tc>
                  <a:txBody>
                    <a:bodyPr lIns="90000" rIns="90000" anchor="ctr">
                      <a:noAutofit/>
                    </a:bodyPr>
                    <a:p>
                      <a:pPr algn="ctr">
                        <a:lnSpc>
                          <a:spcPct val="100000"/>
                        </a:lnSpc>
                      </a:pPr>
                      <a:r>
                        <a:rPr b="1" lang="it-IT" sz="1600" spc="-1" strike="noStrike">
                          <a:solidFill>
                            <a:srgbClr val="000000"/>
                          </a:solidFill>
                          <a:latin typeface="Arial"/>
                          <a:ea typeface="DejaVu Sans"/>
                        </a:rPr>
                        <a:t>Bibliografia</a:t>
                      </a:r>
                      <a:endParaRPr b="0" lang="it-IT" sz="16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6f9d4"/>
                    </a:solidFill>
                  </a:tcPr>
                </a:tc>
              </a:tr>
              <a:tr h="1034640">
                <a:tc>
                  <a:txBody>
                    <a:bodyPr lIns="90000" rIns="90000" anchor="ctr">
                      <a:noAutofit/>
                    </a:bodyPr>
                    <a:p>
                      <a:pPr>
                        <a:lnSpc>
                          <a:spcPct val="100000"/>
                        </a:lnSpc>
                      </a:pPr>
                      <a:r>
                        <a:rPr b="0" i="1" lang="en-US" sz="1600" spc="-1" strike="noStrike">
                          <a:solidFill>
                            <a:srgbClr val="000000"/>
                          </a:solidFill>
                          <a:latin typeface="Arial"/>
                          <a:ea typeface="DejaVu Sans"/>
                        </a:rPr>
                        <a:t>   </a:t>
                      </a:r>
                      <a:r>
                        <a:rPr b="0" i="1" lang="en-US" sz="1600" spc="-1" strike="noStrike">
                          <a:solidFill>
                            <a:srgbClr val="000000"/>
                          </a:solidFill>
                          <a:latin typeface="Arial"/>
                          <a:ea typeface="DejaVu Sans"/>
                        </a:rPr>
                        <a:t>ail</a:t>
                      </a:r>
                      <a:endParaRPr b="0" lang="it-IT" sz="16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chor="ctr">
                      <a:noAutofit/>
                    </a:bodyPr>
                    <a:p>
                      <a:pPr>
                        <a:lnSpc>
                          <a:spcPct val="100000"/>
                        </a:lnSpc>
                      </a:pPr>
                      <a:r>
                        <a:rPr b="0" lang="en-US" sz="1600" spc="-1" strike="noStrike">
                          <a:solidFill>
                            <a:srgbClr val="000000"/>
                          </a:solidFill>
                          <a:latin typeface="Arial"/>
                          <a:ea typeface="DejaVu Sans"/>
                        </a:rPr>
                        <a:t>GGT TAT GCA CAA AGC CAT GTA AA </a:t>
                      </a:r>
                      <a:endParaRPr b="0" lang="it-IT" sz="1600" spc="-1" strike="noStrike">
                        <a:latin typeface="Arial"/>
                      </a:endParaRPr>
                    </a:p>
                    <a:p>
                      <a:pPr>
                        <a:lnSpc>
                          <a:spcPct val="100000"/>
                        </a:lnSpc>
                      </a:pPr>
                      <a:r>
                        <a:rPr b="0" lang="en-US" sz="1600" spc="-1" strike="noStrike">
                          <a:solidFill>
                            <a:srgbClr val="000000"/>
                          </a:solidFill>
                          <a:latin typeface="Arial"/>
                          <a:ea typeface="DejaVu Sans"/>
                        </a:rPr>
                        <a:t>AAA CGA ACC TAT TAC TCC CCA GTT</a:t>
                      </a:r>
                      <a:endParaRPr b="0" lang="it-IT" sz="1600" spc="-1" strike="noStrike">
                        <a:latin typeface="Arial"/>
                      </a:endParaRPr>
                    </a:p>
                    <a:p>
                      <a:pPr>
                        <a:lnSpc>
                          <a:spcPct val="100000"/>
                        </a:lnSpc>
                      </a:pPr>
                      <a:r>
                        <a:rPr b="0" lang="en-US" sz="1600" spc="-1" strike="noStrike">
                          <a:solidFill>
                            <a:srgbClr val="000000"/>
                          </a:solidFill>
                          <a:latin typeface="Arial"/>
                          <a:ea typeface="DejaVu Sans"/>
                        </a:rPr>
                        <a:t>Probe-</a:t>
                      </a:r>
                      <a:endParaRPr b="0" lang="it-IT" sz="1600" spc="-1" strike="noStrike">
                        <a:latin typeface="Arial"/>
                      </a:endParaRPr>
                    </a:p>
                    <a:p>
                      <a:pPr>
                        <a:lnSpc>
                          <a:spcPct val="100000"/>
                        </a:lnSpc>
                      </a:pPr>
                      <a:r>
                        <a:rPr b="0" lang="en-US" sz="1600" spc="-1" strike="noStrike">
                          <a:solidFill>
                            <a:srgbClr val="000000"/>
                          </a:solidFill>
                          <a:latin typeface="Arial"/>
                          <a:ea typeface="DejaVu Sans"/>
                        </a:rPr>
                        <a:t>FAM - AAC CTG AAG TAC CGT TAT GAA CTC GAT GA–BHQ1</a:t>
                      </a:r>
                      <a:endParaRPr b="0" lang="it-IT" sz="16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fr-FR" sz="1600" spc="-1" strike="noStrike">
                          <a:solidFill>
                            <a:srgbClr val="000000"/>
                          </a:solidFill>
                          <a:latin typeface="Arial"/>
                          <a:ea typeface="DejaVu Sans"/>
                        </a:rPr>
                        <a:t>Mäde D. et al</a:t>
                      </a:r>
                      <a:endParaRPr b="0" lang="it-IT" sz="1600" spc="-1" strike="noStrike">
                        <a:latin typeface="Arial"/>
                      </a:endParaRPr>
                    </a:p>
                    <a:p>
                      <a:pPr algn="ctr">
                        <a:lnSpc>
                          <a:spcPct val="100000"/>
                        </a:lnSpc>
                      </a:pPr>
                      <a:r>
                        <a:rPr b="0" lang="fr-FR" sz="1600" spc="-1" strike="noStrike">
                          <a:solidFill>
                            <a:srgbClr val="000000"/>
                          </a:solidFill>
                          <a:latin typeface="Arial"/>
                          <a:ea typeface="DejaVu Sans"/>
                        </a:rPr>
                        <a:t>J. Verbr. Lebensm. 2008.</a:t>
                      </a:r>
                      <a:endParaRPr b="0" lang="it-IT" sz="1600" spc="-1" strike="noStrike">
                        <a:latin typeface="Arial"/>
                      </a:endParaRPr>
                    </a:p>
                    <a:p>
                      <a:pPr algn="ctr">
                        <a:lnSpc>
                          <a:spcPct val="100000"/>
                        </a:lnSpc>
                      </a:pPr>
                      <a:r>
                        <a:rPr b="0" lang="fr-FR" sz="1600" spc="-1" strike="noStrike">
                          <a:solidFill>
                            <a:srgbClr val="000000"/>
                          </a:solidFill>
                          <a:latin typeface="Arial"/>
                          <a:ea typeface="DejaVu Sans"/>
                        </a:rPr>
                        <a:t>3: 141-151</a:t>
                      </a:r>
                      <a:endParaRPr b="0" lang="it-IT" sz="16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r>
            </a:tbl>
          </a:graphicData>
        </a:graphic>
      </p:graphicFrame>
      <p:sp>
        <p:nvSpPr>
          <p:cNvPr id="73" name="CustomShape 26"/>
          <p:cNvSpPr/>
          <p:nvPr/>
        </p:nvSpPr>
        <p:spPr>
          <a:xfrm>
            <a:off x="1936080" y="23763600"/>
            <a:ext cx="9498240" cy="7696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it-IT" sz="2600" spc="-1" strike="noStrike">
                <a:solidFill>
                  <a:srgbClr val="000000"/>
                </a:solidFill>
                <a:latin typeface="Arial"/>
                <a:ea typeface="DejaVu Sans"/>
              </a:rPr>
              <a:t>Isolamento in caso di positività del gene </a:t>
            </a:r>
            <a:r>
              <a:rPr b="1" i="1" lang="it-IT" sz="2600" spc="-1" strike="noStrike">
                <a:solidFill>
                  <a:srgbClr val="000000"/>
                </a:solidFill>
                <a:latin typeface="Arial"/>
                <a:ea typeface="DejaVu Sans"/>
              </a:rPr>
              <a:t>ail</a:t>
            </a:r>
            <a:endParaRPr b="0" lang="it-IT" sz="2600" spc="-1" strike="noStrike">
              <a:latin typeface="Arial"/>
            </a:endParaRPr>
          </a:p>
        </p:txBody>
      </p:sp>
      <p:sp>
        <p:nvSpPr>
          <p:cNvPr id="74" name="Line 27"/>
          <p:cNvSpPr/>
          <p:nvPr/>
        </p:nvSpPr>
        <p:spPr>
          <a:xfrm>
            <a:off x="1648080" y="24245640"/>
            <a:ext cx="7576560" cy="8280"/>
          </a:xfrm>
          <a:prstGeom prst="line">
            <a:avLst/>
          </a:prstGeom>
          <a:ln w="36000">
            <a:round/>
          </a:ln>
        </p:spPr>
        <p:style>
          <a:lnRef idx="0"/>
          <a:fillRef idx="0"/>
          <a:effectRef idx="0"/>
          <a:fontRef idx="minor"/>
        </p:style>
      </p:sp>
      <p:sp>
        <p:nvSpPr>
          <p:cNvPr id="75" name="CustomShape 28"/>
          <p:cNvSpPr/>
          <p:nvPr/>
        </p:nvSpPr>
        <p:spPr>
          <a:xfrm>
            <a:off x="3016080" y="24677640"/>
            <a:ext cx="4535640" cy="1242360"/>
          </a:xfrm>
          <a:prstGeom prst="rect">
            <a:avLst/>
          </a:prstGeom>
          <a:solidFill>
            <a:srgbClr val="ffd8ce"/>
          </a:solidFill>
          <a:ln/>
        </p:spPr>
        <p:style>
          <a:lnRef idx="0"/>
          <a:fillRef idx="0"/>
          <a:effectRef idx="0"/>
          <a:fontRef idx="minor"/>
        </p:style>
        <p:txBody>
          <a:bodyPr wrap="none" lIns="90000" rIns="90000" tIns="45000" bIns="45000" anchor="ctr">
            <a:noAutofit/>
          </a:bodyPr>
          <a:p>
            <a:pPr algn="ctr">
              <a:lnSpc>
                <a:spcPct val="100000"/>
              </a:lnSpc>
            </a:pPr>
            <a:r>
              <a:rPr b="0" lang="it-IT" sz="2400" spc="-1" strike="noStrike">
                <a:solidFill>
                  <a:srgbClr val="000000"/>
                </a:solidFill>
                <a:latin typeface="Arial"/>
                <a:ea typeface="DejaVu Sans"/>
              </a:rPr>
              <a:t>Isolamento, con semina diretta </a:t>
            </a:r>
            <a:endParaRPr b="0" lang="it-IT" sz="2400" spc="-1" strike="noStrike">
              <a:latin typeface="Arial"/>
            </a:endParaRPr>
          </a:p>
          <a:p>
            <a:pPr algn="ctr">
              <a:lnSpc>
                <a:spcPct val="100000"/>
              </a:lnSpc>
            </a:pPr>
            <a:r>
              <a:rPr b="0" lang="it-IT" sz="2400" spc="-1" strike="noStrike">
                <a:solidFill>
                  <a:srgbClr val="000000"/>
                </a:solidFill>
                <a:latin typeface="Arial"/>
                <a:ea typeface="DejaVu Sans"/>
              </a:rPr>
              <a:t>e dopo trattamento con KOH, </a:t>
            </a:r>
            <a:endParaRPr b="0" lang="it-IT" sz="2400" spc="-1" strike="noStrike">
              <a:latin typeface="Arial"/>
            </a:endParaRPr>
          </a:p>
          <a:p>
            <a:pPr algn="ctr">
              <a:lnSpc>
                <a:spcPct val="100000"/>
              </a:lnSpc>
            </a:pPr>
            <a:r>
              <a:rPr b="0" lang="it-IT" sz="2400" spc="-1" strike="noStrike">
                <a:solidFill>
                  <a:srgbClr val="000000"/>
                </a:solidFill>
                <a:latin typeface="Arial"/>
                <a:ea typeface="DejaVu Sans"/>
              </a:rPr>
              <a:t>su CIN agar</a:t>
            </a:r>
            <a:endParaRPr b="0" lang="it-IT" sz="2400" spc="-1" strike="noStrike">
              <a:latin typeface="Arial"/>
            </a:endParaRPr>
          </a:p>
        </p:txBody>
      </p:sp>
      <p:sp>
        <p:nvSpPr>
          <p:cNvPr id="76" name="CustomShape 29"/>
          <p:cNvSpPr/>
          <p:nvPr/>
        </p:nvSpPr>
        <p:spPr>
          <a:xfrm>
            <a:off x="8056080" y="24893640"/>
            <a:ext cx="1367640" cy="359640"/>
          </a:xfrm>
          <a:custGeom>
            <a:avLst/>
            <a:gdLst/>
            <a:ahLst/>
            <a:rect l="l" t="t" r="r" b="b"/>
            <a:pathLst>
              <a:path w="3802" h="1002">
                <a:moveTo>
                  <a:pt x="0" y="250"/>
                </a:moveTo>
                <a:lnTo>
                  <a:pt x="2850" y="250"/>
                </a:lnTo>
                <a:lnTo>
                  <a:pt x="2850" y="0"/>
                </a:lnTo>
                <a:lnTo>
                  <a:pt x="3801" y="500"/>
                </a:lnTo>
                <a:lnTo>
                  <a:pt x="2850" y="1001"/>
                </a:lnTo>
                <a:lnTo>
                  <a:pt x="2850" y="750"/>
                </a:lnTo>
                <a:lnTo>
                  <a:pt x="0" y="750"/>
                </a:lnTo>
                <a:lnTo>
                  <a:pt x="0" y="250"/>
                </a:lnTo>
              </a:path>
            </a:pathLst>
          </a:custGeom>
          <a:solidFill>
            <a:srgbClr val="d62e4e"/>
          </a:solidFill>
          <a:ln/>
        </p:spPr>
        <p:style>
          <a:lnRef idx="0"/>
          <a:fillRef idx="0"/>
          <a:effectRef idx="0"/>
          <a:fontRef idx="minor"/>
        </p:style>
      </p:sp>
      <p:sp>
        <p:nvSpPr>
          <p:cNvPr id="77" name="CustomShape 30"/>
          <p:cNvSpPr/>
          <p:nvPr/>
        </p:nvSpPr>
        <p:spPr>
          <a:xfrm>
            <a:off x="10216080" y="24677640"/>
            <a:ext cx="4535640" cy="1242360"/>
          </a:xfrm>
          <a:prstGeom prst="rect">
            <a:avLst/>
          </a:prstGeom>
          <a:solidFill>
            <a:srgbClr val="ffd8ce"/>
          </a:solidFill>
          <a:ln/>
        </p:spPr>
        <p:style>
          <a:lnRef idx="0"/>
          <a:fillRef idx="0"/>
          <a:effectRef idx="0"/>
          <a:fontRef idx="minor"/>
        </p:style>
        <p:txBody>
          <a:bodyPr wrap="none" lIns="90000" rIns="90000" tIns="45000" bIns="45000" anchor="ctr">
            <a:noAutofit/>
          </a:bodyPr>
          <a:p>
            <a:pPr algn="ctr">
              <a:lnSpc>
                <a:spcPct val="100000"/>
              </a:lnSpc>
            </a:pPr>
            <a:r>
              <a:rPr b="0" lang="it-IT" sz="2400" spc="-1" strike="noStrike">
                <a:solidFill>
                  <a:srgbClr val="000000"/>
                </a:solidFill>
                <a:latin typeface="Arial"/>
                <a:ea typeface="DejaVu Sans"/>
              </a:rPr>
              <a:t>Incubazione a 30°C per 24 h</a:t>
            </a:r>
            <a:endParaRPr b="0" lang="it-IT" sz="2400" spc="-1" strike="noStrike">
              <a:latin typeface="Arial"/>
            </a:endParaRPr>
          </a:p>
        </p:txBody>
      </p:sp>
      <p:sp>
        <p:nvSpPr>
          <p:cNvPr id="78" name="CustomShape 31"/>
          <p:cNvSpPr/>
          <p:nvPr/>
        </p:nvSpPr>
        <p:spPr>
          <a:xfrm rot="20285400">
            <a:off x="15454080" y="24631560"/>
            <a:ext cx="1367640" cy="359640"/>
          </a:xfrm>
          <a:custGeom>
            <a:avLst/>
            <a:gdLst/>
            <a:ahLst/>
            <a:rect l="l" t="t" r="r" b="b"/>
            <a:pathLst>
              <a:path w="3802" h="1001">
                <a:moveTo>
                  <a:pt x="0" y="250"/>
                </a:moveTo>
                <a:lnTo>
                  <a:pt x="2849" y="250"/>
                </a:lnTo>
                <a:lnTo>
                  <a:pt x="2850" y="0"/>
                </a:lnTo>
                <a:lnTo>
                  <a:pt x="3801" y="500"/>
                </a:lnTo>
                <a:lnTo>
                  <a:pt x="2850" y="1000"/>
                </a:lnTo>
                <a:lnTo>
                  <a:pt x="2850" y="749"/>
                </a:lnTo>
                <a:lnTo>
                  <a:pt x="0" y="750"/>
                </a:lnTo>
                <a:lnTo>
                  <a:pt x="0" y="250"/>
                </a:lnTo>
              </a:path>
            </a:pathLst>
          </a:custGeom>
          <a:solidFill>
            <a:srgbClr val="d62e4e"/>
          </a:solidFill>
          <a:ln/>
        </p:spPr>
        <p:style>
          <a:lnRef idx="0"/>
          <a:fillRef idx="0"/>
          <a:effectRef idx="0"/>
          <a:fontRef idx="minor"/>
        </p:style>
      </p:sp>
      <p:sp>
        <p:nvSpPr>
          <p:cNvPr id="79" name="CustomShape 32"/>
          <p:cNvSpPr/>
          <p:nvPr/>
        </p:nvSpPr>
        <p:spPr>
          <a:xfrm rot="1228200">
            <a:off x="15454440" y="25320240"/>
            <a:ext cx="1406160" cy="359640"/>
          </a:xfrm>
          <a:custGeom>
            <a:avLst/>
            <a:gdLst/>
            <a:ahLst/>
            <a:rect l="l" t="t" r="r" b="b"/>
            <a:pathLst>
              <a:path w="3909" h="1002">
                <a:moveTo>
                  <a:pt x="0" y="251"/>
                </a:moveTo>
                <a:lnTo>
                  <a:pt x="2931" y="250"/>
                </a:lnTo>
                <a:lnTo>
                  <a:pt x="2930" y="0"/>
                </a:lnTo>
                <a:lnTo>
                  <a:pt x="3908" y="499"/>
                </a:lnTo>
                <a:lnTo>
                  <a:pt x="2931" y="1001"/>
                </a:lnTo>
                <a:lnTo>
                  <a:pt x="2931" y="750"/>
                </a:lnTo>
                <a:lnTo>
                  <a:pt x="0" y="752"/>
                </a:lnTo>
                <a:lnTo>
                  <a:pt x="0" y="251"/>
                </a:lnTo>
              </a:path>
            </a:pathLst>
          </a:custGeom>
          <a:solidFill>
            <a:srgbClr val="d62e4e"/>
          </a:solidFill>
          <a:ln/>
        </p:spPr>
        <p:style>
          <a:lnRef idx="0"/>
          <a:fillRef idx="0"/>
          <a:effectRef idx="0"/>
          <a:fontRef idx="minor"/>
        </p:style>
      </p:sp>
      <p:sp>
        <p:nvSpPr>
          <p:cNvPr id="80" name="CustomShape 33"/>
          <p:cNvSpPr/>
          <p:nvPr/>
        </p:nvSpPr>
        <p:spPr>
          <a:xfrm>
            <a:off x="15400080" y="24317640"/>
            <a:ext cx="719640" cy="3459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it-IT" sz="1800" spc="-1" strike="noStrike">
                <a:solidFill>
                  <a:srgbClr val="000000"/>
                </a:solidFill>
                <a:latin typeface="Arial"/>
                <a:ea typeface="DejaVu Sans"/>
              </a:rPr>
              <a:t>NEG</a:t>
            </a:r>
            <a:endParaRPr b="0" lang="it-IT" sz="1800" spc="-1" strike="noStrike">
              <a:latin typeface="Arial"/>
            </a:endParaRPr>
          </a:p>
        </p:txBody>
      </p:sp>
      <p:sp>
        <p:nvSpPr>
          <p:cNvPr id="81" name="CustomShape 34"/>
          <p:cNvSpPr/>
          <p:nvPr/>
        </p:nvSpPr>
        <p:spPr>
          <a:xfrm>
            <a:off x="15436440" y="25685640"/>
            <a:ext cx="719640" cy="3459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it-IT" sz="1800" spc="-1" strike="noStrike">
                <a:solidFill>
                  <a:srgbClr val="000000"/>
                </a:solidFill>
                <a:latin typeface="Arial"/>
                <a:ea typeface="DejaVu Sans"/>
              </a:rPr>
              <a:t>POS</a:t>
            </a:r>
            <a:endParaRPr b="0" lang="it-IT" sz="1800" spc="-1" strike="noStrike">
              <a:latin typeface="Arial"/>
            </a:endParaRPr>
          </a:p>
        </p:txBody>
      </p:sp>
      <p:sp>
        <p:nvSpPr>
          <p:cNvPr id="82" name="CustomShape 35"/>
          <p:cNvSpPr/>
          <p:nvPr/>
        </p:nvSpPr>
        <p:spPr>
          <a:xfrm>
            <a:off x="17344080" y="25109640"/>
            <a:ext cx="4535640" cy="1007640"/>
          </a:xfrm>
          <a:prstGeom prst="rect">
            <a:avLst/>
          </a:prstGeom>
          <a:solidFill>
            <a:srgbClr val="ffd8ce"/>
          </a:solidFill>
          <a:ln/>
        </p:spPr>
        <p:style>
          <a:lnRef idx="0"/>
          <a:fillRef idx="0"/>
          <a:effectRef idx="0"/>
          <a:fontRef idx="minor"/>
        </p:style>
        <p:txBody>
          <a:bodyPr wrap="none" lIns="90000" rIns="90000" tIns="45000" bIns="45000" anchor="ctr">
            <a:noAutofit/>
          </a:bodyPr>
          <a:p>
            <a:pPr algn="ctr">
              <a:lnSpc>
                <a:spcPct val="100000"/>
              </a:lnSpc>
            </a:pPr>
            <a:r>
              <a:rPr b="0" lang="it-IT" sz="2400" spc="-1" strike="noStrike">
                <a:solidFill>
                  <a:srgbClr val="000000"/>
                </a:solidFill>
                <a:latin typeface="Arial"/>
                <a:ea typeface="DejaVu Sans"/>
              </a:rPr>
              <a:t>Semina su Agar nutriente e</a:t>
            </a:r>
            <a:endParaRPr b="0" lang="it-IT" sz="2400" spc="-1" strike="noStrike">
              <a:latin typeface="Arial"/>
            </a:endParaRPr>
          </a:p>
          <a:p>
            <a:pPr algn="ctr">
              <a:lnSpc>
                <a:spcPct val="100000"/>
              </a:lnSpc>
            </a:pPr>
            <a:r>
              <a:rPr b="0" lang="it-IT" sz="2400" spc="-1" strike="noStrike">
                <a:solidFill>
                  <a:srgbClr val="000000"/>
                </a:solidFill>
                <a:latin typeface="Arial"/>
                <a:ea typeface="DejaVu Sans"/>
              </a:rPr>
              <a:t> </a:t>
            </a:r>
            <a:r>
              <a:rPr b="0" lang="it-IT" sz="2400" spc="-1" strike="noStrike">
                <a:solidFill>
                  <a:srgbClr val="000000"/>
                </a:solidFill>
                <a:latin typeface="Arial"/>
                <a:ea typeface="DejaVu Sans"/>
              </a:rPr>
              <a:t>incubazione a 30°C per 24/48 h</a:t>
            </a:r>
            <a:endParaRPr b="0" lang="it-IT" sz="2400" spc="-1" strike="noStrike">
              <a:latin typeface="Arial"/>
            </a:endParaRPr>
          </a:p>
        </p:txBody>
      </p:sp>
      <p:sp>
        <p:nvSpPr>
          <p:cNvPr id="83" name="CustomShape 36"/>
          <p:cNvSpPr/>
          <p:nvPr/>
        </p:nvSpPr>
        <p:spPr>
          <a:xfrm>
            <a:off x="1800000" y="26686800"/>
            <a:ext cx="9914760" cy="7696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it-IT" sz="2600" spc="-1" strike="noStrike">
                <a:solidFill>
                  <a:srgbClr val="000000"/>
                </a:solidFill>
                <a:latin typeface="Arial"/>
                <a:ea typeface="DejaVu Sans"/>
              </a:rPr>
              <a:t>Amplificazione e ricerca del gene </a:t>
            </a:r>
            <a:r>
              <a:rPr b="1" i="1" lang="it-IT" sz="2600" spc="-1" strike="noStrike">
                <a:solidFill>
                  <a:srgbClr val="000000"/>
                </a:solidFill>
                <a:latin typeface="Arial"/>
                <a:ea typeface="DejaVu Sans"/>
              </a:rPr>
              <a:t>ail </a:t>
            </a:r>
            <a:r>
              <a:rPr b="1" lang="it-IT" sz="2600" spc="-1" strike="noStrike">
                <a:solidFill>
                  <a:srgbClr val="000000"/>
                </a:solidFill>
                <a:latin typeface="Arial"/>
                <a:ea typeface="DejaVu Sans"/>
              </a:rPr>
              <a:t>da ceppo batterico </a:t>
            </a:r>
            <a:endParaRPr b="0" lang="it-IT" sz="2600" spc="-1" strike="noStrike">
              <a:latin typeface="Arial"/>
            </a:endParaRPr>
          </a:p>
        </p:txBody>
      </p:sp>
      <p:sp>
        <p:nvSpPr>
          <p:cNvPr id="84" name="Line 37"/>
          <p:cNvSpPr/>
          <p:nvPr/>
        </p:nvSpPr>
        <p:spPr>
          <a:xfrm>
            <a:off x="1656000" y="27190800"/>
            <a:ext cx="9130680" cy="0"/>
          </a:xfrm>
          <a:prstGeom prst="line">
            <a:avLst/>
          </a:prstGeom>
          <a:ln w="36000">
            <a:round/>
          </a:ln>
        </p:spPr>
        <p:style>
          <a:lnRef idx="0"/>
          <a:fillRef idx="0"/>
          <a:effectRef idx="0"/>
          <a:fontRef idx="minor"/>
        </p:style>
      </p:sp>
      <p:sp>
        <p:nvSpPr>
          <p:cNvPr id="85" name="CustomShape 38"/>
          <p:cNvSpPr/>
          <p:nvPr/>
        </p:nvSpPr>
        <p:spPr>
          <a:xfrm>
            <a:off x="10008000" y="27622800"/>
            <a:ext cx="4823640" cy="1367640"/>
          </a:xfrm>
          <a:custGeom>
            <a:avLst/>
            <a:gdLst/>
            <a:ahLst/>
            <a:rect l="l" t="t" r="r" b="b"/>
            <a:pathLst>
              <a:path w="21600" h="21600">
                <a:moveTo>
                  <a:pt x="10800" y="0"/>
                </a:moveTo>
                <a:lnTo>
                  <a:pt x="21600" y="10800"/>
                </a:lnTo>
                <a:lnTo>
                  <a:pt x="10800" y="21600"/>
                </a:lnTo>
                <a:lnTo>
                  <a:pt x="0" y="10800"/>
                </a:lnTo>
                <a:lnTo>
                  <a:pt x="10800" y="0"/>
                </a:lnTo>
                <a:close/>
              </a:path>
            </a:pathLst>
          </a:custGeom>
          <a:solidFill>
            <a:srgbClr val="ffd8ce"/>
          </a:solidFill>
          <a:ln/>
        </p:spPr>
        <p:style>
          <a:lnRef idx="0"/>
          <a:fillRef idx="0"/>
          <a:effectRef idx="0"/>
          <a:fontRef idx="minor"/>
        </p:style>
        <p:txBody>
          <a:bodyPr wrap="none" lIns="90000" rIns="90000" tIns="45000" bIns="45000" anchor="ctr">
            <a:noAutofit/>
          </a:bodyPr>
          <a:p>
            <a:pPr algn="ctr">
              <a:lnSpc>
                <a:spcPct val="100000"/>
              </a:lnSpc>
            </a:pPr>
            <a:r>
              <a:rPr b="0" lang="it-IT" sz="2400" spc="-1" strike="noStrike">
                <a:solidFill>
                  <a:srgbClr val="000000"/>
                </a:solidFill>
                <a:latin typeface="Arial"/>
                <a:ea typeface="DejaVu Sans"/>
              </a:rPr>
              <a:t>Real time per il gene </a:t>
            </a:r>
            <a:r>
              <a:rPr b="0" i="1" lang="it-IT" sz="2400" spc="-1" strike="noStrike">
                <a:solidFill>
                  <a:srgbClr val="000000"/>
                </a:solidFill>
                <a:latin typeface="Arial"/>
                <a:ea typeface="DejaVu Sans"/>
              </a:rPr>
              <a:t>ail</a:t>
            </a:r>
            <a:endParaRPr b="0" lang="it-IT" sz="2400" spc="-1" strike="noStrike">
              <a:latin typeface="Arial"/>
            </a:endParaRPr>
          </a:p>
        </p:txBody>
      </p:sp>
      <p:sp>
        <p:nvSpPr>
          <p:cNvPr id="86" name="CustomShape 39"/>
          <p:cNvSpPr/>
          <p:nvPr/>
        </p:nvSpPr>
        <p:spPr>
          <a:xfrm>
            <a:off x="3024000" y="27766800"/>
            <a:ext cx="4535640" cy="1007640"/>
          </a:xfrm>
          <a:prstGeom prst="rect">
            <a:avLst/>
          </a:prstGeom>
          <a:solidFill>
            <a:srgbClr val="ffd8ce"/>
          </a:solidFill>
          <a:ln/>
        </p:spPr>
        <p:style>
          <a:lnRef idx="0"/>
          <a:fillRef idx="0"/>
          <a:effectRef idx="0"/>
          <a:fontRef idx="minor"/>
        </p:style>
        <p:txBody>
          <a:bodyPr wrap="none" lIns="90000" rIns="90000" tIns="45000" bIns="45000" anchor="ctr">
            <a:noAutofit/>
          </a:bodyPr>
          <a:p>
            <a:pPr algn="ctr">
              <a:lnSpc>
                <a:spcPct val="100000"/>
              </a:lnSpc>
            </a:pPr>
            <a:r>
              <a:rPr b="0" lang="it-IT" sz="2400" spc="-1" strike="noStrike">
                <a:solidFill>
                  <a:srgbClr val="000000"/>
                </a:solidFill>
                <a:latin typeface="Arial"/>
                <a:ea typeface="DejaVu Sans"/>
              </a:rPr>
              <a:t>Estrazione del DNA</a:t>
            </a:r>
            <a:endParaRPr b="0" lang="it-IT" sz="2400" spc="-1" strike="noStrike">
              <a:latin typeface="Arial"/>
            </a:endParaRPr>
          </a:p>
          <a:p>
            <a:pPr algn="ctr">
              <a:lnSpc>
                <a:spcPct val="100000"/>
              </a:lnSpc>
            </a:pPr>
            <a:r>
              <a:rPr b="0" lang="it-IT" sz="2400" spc="-1" strike="noStrike">
                <a:solidFill>
                  <a:srgbClr val="000000"/>
                </a:solidFill>
                <a:latin typeface="Arial"/>
                <a:ea typeface="DejaVu Sans"/>
              </a:rPr>
              <a:t>mediante bollitura</a:t>
            </a:r>
            <a:endParaRPr b="0" lang="it-IT" sz="2400" spc="-1" strike="noStrike">
              <a:latin typeface="Arial"/>
            </a:endParaRPr>
          </a:p>
        </p:txBody>
      </p:sp>
      <p:sp>
        <p:nvSpPr>
          <p:cNvPr id="87" name="CustomShape 40"/>
          <p:cNvSpPr/>
          <p:nvPr/>
        </p:nvSpPr>
        <p:spPr>
          <a:xfrm>
            <a:off x="8064000" y="28126800"/>
            <a:ext cx="1367640" cy="359640"/>
          </a:xfrm>
          <a:custGeom>
            <a:avLst/>
            <a:gdLst/>
            <a:ahLst/>
            <a:rect l="l" t="t" r="r" b="b"/>
            <a:pathLst>
              <a:path w="3802" h="1002">
                <a:moveTo>
                  <a:pt x="0" y="250"/>
                </a:moveTo>
                <a:lnTo>
                  <a:pt x="2850" y="250"/>
                </a:lnTo>
                <a:lnTo>
                  <a:pt x="2850" y="0"/>
                </a:lnTo>
                <a:lnTo>
                  <a:pt x="3801" y="500"/>
                </a:lnTo>
                <a:lnTo>
                  <a:pt x="2850" y="1001"/>
                </a:lnTo>
                <a:lnTo>
                  <a:pt x="2850" y="750"/>
                </a:lnTo>
                <a:lnTo>
                  <a:pt x="0" y="750"/>
                </a:lnTo>
                <a:lnTo>
                  <a:pt x="0" y="250"/>
                </a:lnTo>
              </a:path>
            </a:pathLst>
          </a:custGeom>
          <a:solidFill>
            <a:srgbClr val="d62e4e"/>
          </a:solidFill>
          <a:ln/>
        </p:spPr>
        <p:style>
          <a:lnRef idx="0"/>
          <a:fillRef idx="0"/>
          <a:effectRef idx="0"/>
          <a:fontRef idx="minor"/>
        </p:style>
      </p:sp>
      <p:sp>
        <p:nvSpPr>
          <p:cNvPr id="88" name="CustomShape 41"/>
          <p:cNvSpPr/>
          <p:nvPr/>
        </p:nvSpPr>
        <p:spPr>
          <a:xfrm rot="20285400">
            <a:off x="15606000" y="27720720"/>
            <a:ext cx="1367640" cy="359640"/>
          </a:xfrm>
          <a:custGeom>
            <a:avLst/>
            <a:gdLst/>
            <a:ahLst/>
            <a:rect l="l" t="t" r="r" b="b"/>
            <a:pathLst>
              <a:path w="3802" h="1001">
                <a:moveTo>
                  <a:pt x="0" y="250"/>
                </a:moveTo>
                <a:lnTo>
                  <a:pt x="2849" y="250"/>
                </a:lnTo>
                <a:lnTo>
                  <a:pt x="2850" y="0"/>
                </a:lnTo>
                <a:lnTo>
                  <a:pt x="3801" y="500"/>
                </a:lnTo>
                <a:lnTo>
                  <a:pt x="2850" y="1000"/>
                </a:lnTo>
                <a:lnTo>
                  <a:pt x="2850" y="749"/>
                </a:lnTo>
                <a:lnTo>
                  <a:pt x="0" y="750"/>
                </a:lnTo>
                <a:lnTo>
                  <a:pt x="0" y="250"/>
                </a:lnTo>
              </a:path>
            </a:pathLst>
          </a:custGeom>
          <a:solidFill>
            <a:srgbClr val="d62e4e"/>
          </a:solidFill>
          <a:ln/>
        </p:spPr>
        <p:style>
          <a:lnRef idx="0"/>
          <a:fillRef idx="0"/>
          <a:effectRef idx="0"/>
          <a:fontRef idx="minor"/>
        </p:style>
      </p:sp>
      <p:sp>
        <p:nvSpPr>
          <p:cNvPr id="89" name="CustomShape 42"/>
          <p:cNvSpPr/>
          <p:nvPr/>
        </p:nvSpPr>
        <p:spPr>
          <a:xfrm rot="1228200">
            <a:off x="15606360" y="28467720"/>
            <a:ext cx="1406160" cy="359640"/>
          </a:xfrm>
          <a:custGeom>
            <a:avLst/>
            <a:gdLst/>
            <a:ahLst/>
            <a:rect l="l" t="t" r="r" b="b"/>
            <a:pathLst>
              <a:path w="3909" h="1003">
                <a:moveTo>
                  <a:pt x="0" y="252"/>
                </a:moveTo>
                <a:lnTo>
                  <a:pt x="2931" y="250"/>
                </a:lnTo>
                <a:lnTo>
                  <a:pt x="2930" y="0"/>
                </a:lnTo>
                <a:lnTo>
                  <a:pt x="3908" y="500"/>
                </a:lnTo>
                <a:lnTo>
                  <a:pt x="2931" y="1002"/>
                </a:lnTo>
                <a:lnTo>
                  <a:pt x="2931" y="751"/>
                </a:lnTo>
                <a:lnTo>
                  <a:pt x="0" y="752"/>
                </a:lnTo>
                <a:lnTo>
                  <a:pt x="0" y="252"/>
                </a:lnTo>
              </a:path>
            </a:pathLst>
          </a:custGeom>
          <a:solidFill>
            <a:srgbClr val="d62e4e"/>
          </a:solidFill>
          <a:ln/>
        </p:spPr>
        <p:style>
          <a:lnRef idx="0"/>
          <a:fillRef idx="0"/>
          <a:effectRef idx="0"/>
          <a:fontRef idx="minor"/>
        </p:style>
      </p:sp>
      <p:sp>
        <p:nvSpPr>
          <p:cNvPr id="90" name="CustomShape 43"/>
          <p:cNvSpPr/>
          <p:nvPr/>
        </p:nvSpPr>
        <p:spPr>
          <a:xfrm>
            <a:off x="15552000" y="27406800"/>
            <a:ext cx="719640" cy="3459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it-IT" sz="1800" spc="-1" strike="noStrike">
                <a:solidFill>
                  <a:srgbClr val="000000"/>
                </a:solidFill>
                <a:latin typeface="Arial"/>
                <a:ea typeface="DejaVu Sans"/>
              </a:rPr>
              <a:t>NEG</a:t>
            </a:r>
            <a:endParaRPr b="0" lang="it-IT" sz="1800" spc="-1" strike="noStrike">
              <a:latin typeface="Arial"/>
            </a:endParaRPr>
          </a:p>
        </p:txBody>
      </p:sp>
      <p:sp>
        <p:nvSpPr>
          <p:cNvPr id="91" name="CustomShape 44"/>
          <p:cNvSpPr/>
          <p:nvPr/>
        </p:nvSpPr>
        <p:spPr>
          <a:xfrm>
            <a:off x="15588360" y="28774800"/>
            <a:ext cx="719640" cy="3459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it-IT" sz="1800" spc="-1" strike="noStrike">
                <a:solidFill>
                  <a:srgbClr val="000000"/>
                </a:solidFill>
                <a:latin typeface="Arial"/>
                <a:ea typeface="DejaVu Sans"/>
              </a:rPr>
              <a:t>POS</a:t>
            </a:r>
            <a:endParaRPr b="0" lang="it-IT" sz="1800" spc="-1" strike="noStrike">
              <a:latin typeface="Arial"/>
            </a:endParaRPr>
          </a:p>
        </p:txBody>
      </p:sp>
      <p:sp>
        <p:nvSpPr>
          <p:cNvPr id="92" name="CustomShape 45"/>
          <p:cNvSpPr/>
          <p:nvPr/>
        </p:nvSpPr>
        <p:spPr>
          <a:xfrm>
            <a:off x="17642160" y="28310760"/>
            <a:ext cx="4353840" cy="731160"/>
          </a:xfrm>
          <a:prstGeom prst="rect">
            <a:avLst/>
          </a:prstGeom>
          <a:solidFill>
            <a:srgbClr val="ffd8ce"/>
          </a:solidFill>
          <a:ln/>
        </p:spPr>
        <p:style>
          <a:lnRef idx="0"/>
          <a:fillRef idx="0"/>
          <a:effectRef idx="0"/>
          <a:fontRef idx="minor"/>
        </p:style>
        <p:txBody>
          <a:bodyPr wrap="none" lIns="0" rIns="0" tIns="0" bIns="0">
            <a:spAutoFit/>
          </a:bodyPr>
          <a:p>
            <a:pPr marL="72000" algn="ctr">
              <a:lnSpc>
                <a:spcPct val="100000"/>
              </a:lnSpc>
              <a:spcBef>
                <a:spcPts val="567"/>
              </a:spcBef>
            </a:pPr>
            <a:r>
              <a:rPr b="0" lang="it-IT" sz="2400" spc="-1" strike="noStrike">
                <a:solidFill>
                  <a:srgbClr val="000000"/>
                </a:solidFill>
                <a:latin typeface="Arial"/>
                <a:ea typeface="DejaVu Sans"/>
              </a:rPr>
              <a:t>Identificazione e biotipizzazione</a:t>
            </a:r>
            <a:endParaRPr b="0" lang="it-IT" sz="2400" spc="-1" strike="noStrike">
              <a:latin typeface="Arial"/>
            </a:endParaRPr>
          </a:p>
          <a:p>
            <a:pPr marL="72000" algn="ctr">
              <a:lnSpc>
                <a:spcPct val="100000"/>
              </a:lnSpc>
            </a:pPr>
            <a:r>
              <a:rPr b="0" lang="it-IT" sz="2400" spc="-1" strike="noStrike">
                <a:solidFill>
                  <a:srgbClr val="000000"/>
                </a:solidFill>
                <a:latin typeface="Arial"/>
                <a:ea typeface="DejaVu Sans"/>
              </a:rPr>
              <a:t>UNI EN ISO 10273:2017</a:t>
            </a:r>
            <a:endParaRPr b="0" lang="it-IT" sz="2400" spc="-1" strike="noStrike">
              <a:latin typeface="Arial"/>
            </a:endParaRPr>
          </a:p>
        </p:txBody>
      </p:sp>
      <p:pic>
        <p:nvPicPr>
          <p:cNvPr id="93" name="Immagine 96" descr=""/>
          <p:cNvPicPr/>
          <p:nvPr/>
        </p:nvPicPr>
        <p:blipFill>
          <a:blip r:embed="rId11"/>
          <a:stretch/>
        </p:blipFill>
        <p:spPr>
          <a:xfrm>
            <a:off x="1440000" y="29873520"/>
            <a:ext cx="333000" cy="399240"/>
          </a:xfrm>
          <a:prstGeom prst="rect">
            <a:avLst/>
          </a:prstGeom>
          <a:ln>
            <a:noFill/>
          </a:ln>
        </p:spPr>
      </p:pic>
      <p:sp>
        <p:nvSpPr>
          <p:cNvPr id="94" name="CustomShape 46"/>
          <p:cNvSpPr/>
          <p:nvPr/>
        </p:nvSpPr>
        <p:spPr>
          <a:xfrm>
            <a:off x="1845360" y="29719080"/>
            <a:ext cx="9914760" cy="7696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it-IT" sz="2600" spc="-1" strike="noStrike">
                <a:solidFill>
                  <a:srgbClr val="000000"/>
                </a:solidFill>
                <a:latin typeface="Arial"/>
                <a:ea typeface="DejaVu Sans"/>
              </a:rPr>
              <a:t>Biotipizzazione </a:t>
            </a:r>
            <a:endParaRPr b="0" lang="it-IT" sz="2600" spc="-1" strike="noStrike">
              <a:latin typeface="Arial"/>
            </a:endParaRPr>
          </a:p>
        </p:txBody>
      </p:sp>
      <p:sp>
        <p:nvSpPr>
          <p:cNvPr id="95" name="Line 47"/>
          <p:cNvSpPr/>
          <p:nvPr/>
        </p:nvSpPr>
        <p:spPr>
          <a:xfrm>
            <a:off x="1773360" y="30201120"/>
            <a:ext cx="2964960" cy="8280"/>
          </a:xfrm>
          <a:prstGeom prst="line">
            <a:avLst/>
          </a:prstGeom>
          <a:ln w="36000">
            <a:round/>
          </a:ln>
        </p:spPr>
        <p:style>
          <a:lnRef idx="0"/>
          <a:fillRef idx="0"/>
          <a:effectRef idx="0"/>
          <a:fontRef idx="minor"/>
        </p:style>
      </p:sp>
      <p:graphicFrame>
        <p:nvGraphicFramePr>
          <p:cNvPr id="96" name="Table 48"/>
          <p:cNvGraphicFramePr/>
          <p:nvPr/>
        </p:nvGraphicFramePr>
        <p:xfrm>
          <a:off x="9960840" y="30292560"/>
          <a:ext cx="12420360" cy="3660120"/>
        </p:xfrm>
        <a:graphic>
          <a:graphicData uri="http://schemas.openxmlformats.org/drawingml/2006/table">
            <a:tbl>
              <a:tblPr/>
              <a:tblGrid>
                <a:gridCol w="2270160"/>
                <a:gridCol w="777240"/>
                <a:gridCol w="738720"/>
                <a:gridCol w="758160"/>
                <a:gridCol w="719280"/>
                <a:gridCol w="777600"/>
                <a:gridCol w="758160"/>
              </a:tblGrid>
              <a:tr h="457560">
                <a:tc rowSpan="2">
                  <a:txBody>
                    <a:bodyPr lIns="90000" rIns="90000">
                      <a:noAutofit/>
                    </a:bodyPr>
                    <a:p>
                      <a:pPr algn="ctr">
                        <a:lnSpc>
                          <a:spcPct val="100000"/>
                        </a:lnSpc>
                      </a:pPr>
                      <a:r>
                        <a:rPr b="1" lang="it-IT" sz="2200" spc="-1" strike="noStrike">
                          <a:solidFill>
                            <a:srgbClr val="000000"/>
                          </a:solidFill>
                          <a:latin typeface="Arial"/>
                          <a:ea typeface="DejaVu Sans"/>
                        </a:rPr>
                        <a:t>Reazioni</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6f9d4"/>
                    </a:solidFill>
                  </a:tcPr>
                </a:tc>
                <a:tc gridSpan="6">
                  <a:txBody>
                    <a:bodyPr lIns="90000" rIns="90000">
                      <a:noAutofit/>
                    </a:bodyPr>
                    <a:p>
                      <a:pPr algn="ctr">
                        <a:lnSpc>
                          <a:spcPct val="100000"/>
                        </a:lnSpc>
                      </a:pPr>
                      <a:r>
                        <a:rPr b="1" lang="it-IT" sz="2200" spc="-1" strike="noStrike">
                          <a:solidFill>
                            <a:srgbClr val="000000"/>
                          </a:solidFill>
                          <a:latin typeface="Arial"/>
                          <a:ea typeface="DejaVu Sans"/>
                        </a:rPr>
                        <a:t>Biotipi</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6f9d4"/>
                    </a:solidFill>
                  </a:tcPr>
                </a:tc>
                <a:tc hMerge="1">
                  <a:tcPr marL="90000" marR="90000">
                    <a:lnL w="3600">
                      <a:solidFill>
                        <a:srgbClr val="000000"/>
                      </a:solidFill>
                    </a:lnL>
                    <a:lnR w="3600">
                      <a:solidFill>
                        <a:srgbClr val="000000"/>
                      </a:solidFill>
                    </a:lnR>
                    <a:lnT w="3600">
                      <a:solidFill>
                        <a:srgbClr val="000000"/>
                      </a:solidFill>
                    </a:lnT>
                    <a:lnB w="3600">
                      <a:solidFill>
                        <a:srgbClr val="000000"/>
                      </a:solidFill>
                    </a:lnB>
                    <a:solidFill>
                      <a:srgbClr val="729fcf"/>
                    </a:solidFill>
                  </a:tcPr>
                </a:tc>
                <a:tc hMerge="1">
                  <a:tcPr marL="90000" marR="90000">
                    <a:lnL w="3600">
                      <a:solidFill>
                        <a:srgbClr val="000000"/>
                      </a:solidFill>
                    </a:lnL>
                    <a:lnR w="3600">
                      <a:solidFill>
                        <a:srgbClr val="000000"/>
                      </a:solidFill>
                    </a:lnR>
                    <a:lnT w="3600">
                      <a:solidFill>
                        <a:srgbClr val="000000"/>
                      </a:solidFill>
                    </a:lnT>
                    <a:lnB w="3600">
                      <a:solidFill>
                        <a:srgbClr val="000000"/>
                      </a:solidFill>
                    </a:lnB>
                    <a:solidFill>
                      <a:srgbClr val="729fcf"/>
                    </a:solidFill>
                  </a:tcPr>
                </a:tc>
                <a:tc hMerge="1">
                  <a:tcPr marL="90000" marR="90000">
                    <a:lnL w="3600">
                      <a:solidFill>
                        <a:srgbClr val="000000"/>
                      </a:solidFill>
                    </a:lnL>
                    <a:lnR w="3600">
                      <a:solidFill>
                        <a:srgbClr val="000000"/>
                      </a:solidFill>
                    </a:lnR>
                    <a:lnT w="3600">
                      <a:solidFill>
                        <a:srgbClr val="000000"/>
                      </a:solidFill>
                    </a:lnT>
                    <a:lnB w="3600">
                      <a:solidFill>
                        <a:srgbClr val="000000"/>
                      </a:solidFill>
                    </a:lnB>
                    <a:solidFill>
                      <a:srgbClr val="729fcf"/>
                    </a:solidFill>
                  </a:tcPr>
                </a:tc>
                <a:tc hMerge="1">
                  <a:tcPr marL="90000" marR="90000">
                    <a:lnL w="3600">
                      <a:solidFill>
                        <a:srgbClr val="000000"/>
                      </a:solidFill>
                    </a:lnL>
                    <a:lnR w="3600">
                      <a:solidFill>
                        <a:srgbClr val="000000"/>
                      </a:solidFill>
                    </a:lnR>
                    <a:lnT w="3600">
                      <a:solidFill>
                        <a:srgbClr val="000000"/>
                      </a:solidFill>
                    </a:lnT>
                    <a:lnB w="3600">
                      <a:solidFill>
                        <a:srgbClr val="000000"/>
                      </a:solidFill>
                    </a:lnB>
                    <a:solidFill>
                      <a:srgbClr val="729fcf"/>
                    </a:solidFill>
                  </a:tcPr>
                </a:tc>
                <a:tc hMerge="1">
                  <a:tcPr marL="90000" marR="90000">
                    <a:lnL w="3600">
                      <a:solidFill>
                        <a:srgbClr val="000000"/>
                      </a:solidFill>
                    </a:lnL>
                    <a:lnR w="3600">
                      <a:solidFill>
                        <a:srgbClr val="000000"/>
                      </a:solidFill>
                    </a:lnR>
                    <a:lnT w="3600">
                      <a:solidFill>
                        <a:srgbClr val="000000"/>
                      </a:solidFill>
                    </a:lnT>
                    <a:lnB w="3600">
                      <a:solidFill>
                        <a:srgbClr val="000000"/>
                      </a:solidFill>
                    </a:lnB>
                    <a:solidFill>
                      <a:srgbClr val="729fcf"/>
                    </a:solidFill>
                  </a:tcPr>
                </a:tc>
              </a:tr>
              <a:tr h="457560">
                <a:tc vMerge="1">
                  <a:tcPr marL="90000" marR="90000">
                    <a:lnL w="3600">
                      <a:solidFill>
                        <a:srgbClr val="000000"/>
                      </a:solidFill>
                    </a:lnL>
                    <a:lnR w="3600">
                      <a:solidFill>
                        <a:srgbClr val="000000"/>
                      </a:solidFill>
                    </a:lnR>
                    <a:lnT w="3600">
                      <a:solidFill>
                        <a:srgbClr val="000000"/>
                      </a:solidFill>
                    </a:lnT>
                    <a:lnB w="3600">
                      <a:solidFill>
                        <a:srgbClr val="000000"/>
                      </a:solidFill>
                    </a:lnB>
                    <a:solidFill>
                      <a:srgbClr val="729fcf"/>
                    </a:solidFill>
                  </a:tcPr>
                </a:tc>
                <a:tc>
                  <a:txBody>
                    <a:bodyPr lIns="90000" rIns="90000">
                      <a:noAutofit/>
                    </a:bodyPr>
                    <a:p>
                      <a:pPr algn="ctr">
                        <a:lnSpc>
                          <a:spcPct val="100000"/>
                        </a:lnSpc>
                      </a:pPr>
                      <a:r>
                        <a:rPr b="1" lang="it-IT" sz="2200" spc="-1" strike="noStrike">
                          <a:solidFill>
                            <a:srgbClr val="000000"/>
                          </a:solidFill>
                          <a:latin typeface="Arial"/>
                          <a:ea typeface="DejaVu Sans"/>
                        </a:rPr>
                        <a:t>1A</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6f9d4"/>
                    </a:solidFill>
                  </a:tcPr>
                </a:tc>
                <a:tc>
                  <a:txBody>
                    <a:bodyPr lIns="90000" rIns="90000">
                      <a:noAutofit/>
                    </a:bodyPr>
                    <a:p>
                      <a:pPr algn="ctr">
                        <a:lnSpc>
                          <a:spcPct val="100000"/>
                        </a:lnSpc>
                      </a:pPr>
                      <a:r>
                        <a:rPr b="1" lang="it-IT" sz="2200" spc="-1" strike="noStrike">
                          <a:solidFill>
                            <a:srgbClr val="000000"/>
                          </a:solidFill>
                          <a:latin typeface="Arial"/>
                          <a:ea typeface="DejaVu Sans"/>
                        </a:rPr>
                        <a:t>1B</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6f9d4"/>
                    </a:solidFill>
                  </a:tcPr>
                </a:tc>
                <a:tc>
                  <a:txBody>
                    <a:bodyPr lIns="90000" rIns="90000">
                      <a:noAutofit/>
                    </a:bodyPr>
                    <a:p>
                      <a:pPr algn="ctr">
                        <a:lnSpc>
                          <a:spcPct val="100000"/>
                        </a:lnSpc>
                      </a:pPr>
                      <a:r>
                        <a:rPr b="1" lang="it-IT" sz="2200" spc="-1" strike="noStrike">
                          <a:solidFill>
                            <a:srgbClr val="000000"/>
                          </a:solidFill>
                          <a:latin typeface="Arial"/>
                          <a:ea typeface="DejaVu Sans"/>
                        </a:rPr>
                        <a:t>2</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6f9d4"/>
                    </a:solidFill>
                  </a:tcPr>
                </a:tc>
                <a:tc>
                  <a:txBody>
                    <a:bodyPr lIns="90000" rIns="90000">
                      <a:noAutofit/>
                    </a:bodyPr>
                    <a:p>
                      <a:pPr algn="ctr">
                        <a:lnSpc>
                          <a:spcPct val="100000"/>
                        </a:lnSpc>
                      </a:pPr>
                      <a:r>
                        <a:rPr b="1" lang="it-IT" sz="2200" spc="-1" strike="noStrike">
                          <a:solidFill>
                            <a:srgbClr val="000000"/>
                          </a:solidFill>
                          <a:latin typeface="Arial"/>
                          <a:ea typeface="DejaVu Sans"/>
                        </a:rPr>
                        <a:t>3</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6f9d4"/>
                    </a:solidFill>
                  </a:tcPr>
                </a:tc>
                <a:tc>
                  <a:txBody>
                    <a:bodyPr lIns="90000" rIns="90000">
                      <a:noAutofit/>
                    </a:bodyPr>
                    <a:p>
                      <a:pPr algn="ctr">
                        <a:lnSpc>
                          <a:spcPct val="100000"/>
                        </a:lnSpc>
                      </a:pPr>
                      <a:r>
                        <a:rPr b="1" lang="it-IT" sz="2200" spc="-1" strike="noStrike">
                          <a:solidFill>
                            <a:srgbClr val="000000"/>
                          </a:solidFill>
                          <a:latin typeface="Arial"/>
                          <a:ea typeface="DejaVu Sans"/>
                        </a:rPr>
                        <a:t>4</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6f9d4"/>
                    </a:solidFill>
                  </a:tcPr>
                </a:tc>
                <a:tc>
                  <a:txBody>
                    <a:bodyPr lIns="90000" rIns="90000">
                      <a:noAutofit/>
                    </a:bodyPr>
                    <a:p>
                      <a:pPr algn="ctr">
                        <a:lnSpc>
                          <a:spcPct val="100000"/>
                        </a:lnSpc>
                      </a:pPr>
                      <a:r>
                        <a:rPr b="1" lang="it-IT" sz="2200" spc="-1" strike="noStrike">
                          <a:solidFill>
                            <a:srgbClr val="000000"/>
                          </a:solidFill>
                          <a:latin typeface="Arial"/>
                          <a:ea typeface="DejaVu Sans"/>
                        </a:rPr>
                        <a:t>5</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6f9d4"/>
                    </a:solidFill>
                  </a:tcPr>
                </a:tc>
              </a:tr>
              <a:tr h="457560">
                <a:tc>
                  <a:txBody>
                    <a:bodyPr lIns="90000" rIns="90000">
                      <a:noAutofit/>
                    </a:bodyPr>
                    <a:p>
                      <a:pPr algn="ctr">
                        <a:lnSpc>
                          <a:spcPct val="100000"/>
                        </a:lnSpc>
                      </a:pPr>
                      <a:r>
                        <a:rPr b="1" lang="it-IT" sz="2200" spc="-1" strike="noStrike">
                          <a:solidFill>
                            <a:srgbClr val="000000"/>
                          </a:solidFill>
                          <a:latin typeface="Arial"/>
                          <a:ea typeface="DejaVu Sans"/>
                        </a:rPr>
                        <a:t>Esculina</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6f9d4"/>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r>
              <a:tr h="457560">
                <a:tc>
                  <a:txBody>
                    <a:bodyPr lIns="90000" rIns="90000">
                      <a:noAutofit/>
                    </a:bodyPr>
                    <a:p>
                      <a:pPr algn="ctr">
                        <a:lnSpc>
                          <a:spcPct val="100000"/>
                        </a:lnSpc>
                      </a:pPr>
                      <a:r>
                        <a:rPr b="1" lang="it-IT" sz="2200" spc="-1" strike="noStrike">
                          <a:solidFill>
                            <a:srgbClr val="000000"/>
                          </a:solidFill>
                          <a:latin typeface="Arial"/>
                          <a:ea typeface="DejaVu Sans"/>
                        </a:rPr>
                        <a:t>Xylosio</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6f9d4"/>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baseline="9000">
                          <a:solidFill>
                            <a:srgbClr val="000000"/>
                          </a:solidFill>
                          <a:latin typeface="Arial"/>
                          <a:ea typeface="DejaVu Sans"/>
                        </a:rPr>
                        <a:t>debole</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r>
              <a:tr h="457560">
                <a:tc>
                  <a:txBody>
                    <a:bodyPr lIns="90000" rIns="90000">
                      <a:noAutofit/>
                    </a:bodyPr>
                    <a:p>
                      <a:pPr algn="ctr">
                        <a:lnSpc>
                          <a:spcPct val="100000"/>
                        </a:lnSpc>
                      </a:pPr>
                      <a:r>
                        <a:rPr b="1" lang="it-IT" sz="2200" spc="-1" strike="noStrike">
                          <a:solidFill>
                            <a:srgbClr val="000000"/>
                          </a:solidFill>
                          <a:latin typeface="Arial"/>
                          <a:ea typeface="DejaVu Sans"/>
                        </a:rPr>
                        <a:t>Pyrazinamidasi</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6f9d4"/>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r>
              <a:tr h="457560">
                <a:tc>
                  <a:txBody>
                    <a:bodyPr lIns="90000" rIns="90000">
                      <a:noAutofit/>
                    </a:bodyPr>
                    <a:p>
                      <a:pPr algn="ctr">
                        <a:lnSpc>
                          <a:spcPct val="100000"/>
                        </a:lnSpc>
                      </a:pPr>
                      <a:r>
                        <a:rPr b="1" lang="it-IT" sz="2200" spc="-1" strike="noStrike">
                          <a:solidFill>
                            <a:srgbClr val="000000"/>
                          </a:solidFill>
                          <a:latin typeface="Arial"/>
                          <a:ea typeface="DejaVu Sans"/>
                        </a:rPr>
                        <a:t>Lipasi</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6f9d4"/>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r>
              <a:tr h="457560">
                <a:tc>
                  <a:txBody>
                    <a:bodyPr lIns="90000" rIns="90000">
                      <a:noAutofit/>
                    </a:bodyPr>
                    <a:p>
                      <a:pPr algn="ctr">
                        <a:lnSpc>
                          <a:spcPct val="100000"/>
                        </a:lnSpc>
                      </a:pPr>
                      <a:r>
                        <a:rPr b="1" lang="it-IT" sz="2200" spc="-1" strike="noStrike">
                          <a:solidFill>
                            <a:srgbClr val="000000"/>
                          </a:solidFill>
                          <a:latin typeface="Arial"/>
                          <a:ea typeface="DejaVu Sans"/>
                        </a:rPr>
                        <a:t>Trealosio</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6f9d4"/>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r>
              <a:tr h="457560">
                <a:tc>
                  <a:txBody>
                    <a:bodyPr lIns="90000" rIns="90000">
                      <a:noAutofit/>
                    </a:bodyPr>
                    <a:p>
                      <a:pPr algn="ctr">
                        <a:lnSpc>
                          <a:spcPct val="100000"/>
                        </a:lnSpc>
                      </a:pPr>
                      <a:r>
                        <a:rPr b="1" lang="it-IT" sz="2200" spc="-1" strike="noStrike">
                          <a:solidFill>
                            <a:srgbClr val="000000"/>
                          </a:solidFill>
                          <a:latin typeface="Arial"/>
                          <a:ea typeface="DejaVu Sans"/>
                        </a:rPr>
                        <a:t>Indolo</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6f9d4"/>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c>
                  <a:txBody>
                    <a:bodyPr lIns="90000" rIns="90000">
                      <a:noAutofit/>
                    </a:bodyPr>
                    <a:p>
                      <a:pPr algn="ctr">
                        <a:lnSpc>
                          <a:spcPct val="100000"/>
                        </a:lnSpc>
                      </a:pPr>
                      <a:r>
                        <a:rPr b="0" lang="it-IT" sz="2200" spc="-1" strike="noStrike">
                          <a:solidFill>
                            <a:srgbClr val="000000"/>
                          </a:solidFill>
                          <a:latin typeface="Arial"/>
                          <a:ea typeface="DejaVu Sans"/>
                        </a:rPr>
                        <a:t>-</a:t>
                      </a:r>
                      <a:endParaRPr b="0" lang="it-IT" sz="2200" spc="-1" strike="noStrike">
                        <a:latin typeface="Arial"/>
                      </a:endParaRPr>
                    </a:p>
                  </a:txBody>
                  <a:tcPr marL="90000" marR="90000">
                    <a:lnL w="3600">
                      <a:solidFill>
                        <a:srgbClr val="000000"/>
                      </a:solidFill>
                    </a:lnL>
                    <a:lnR w="3600">
                      <a:solidFill>
                        <a:srgbClr val="000000"/>
                      </a:solidFill>
                    </a:lnR>
                    <a:lnT w="3600">
                      <a:solidFill>
                        <a:srgbClr val="000000"/>
                      </a:solidFill>
                    </a:lnT>
                    <a:lnB w="3600">
                      <a:solidFill>
                        <a:srgbClr val="000000"/>
                      </a:solidFill>
                    </a:lnB>
                    <a:solidFill>
                      <a:srgbClr val="ffffff"/>
                    </a:solidFill>
                  </a:tcPr>
                </a:tc>
              </a:tr>
            </a:tbl>
          </a:graphicData>
        </a:graphic>
      </p:graphicFrame>
      <p:sp>
        <p:nvSpPr>
          <p:cNvPr id="97" name="CustomShape 49"/>
          <p:cNvSpPr/>
          <p:nvPr/>
        </p:nvSpPr>
        <p:spPr>
          <a:xfrm rot="20285400">
            <a:off x="16785360" y="21443400"/>
            <a:ext cx="1367640" cy="359640"/>
          </a:xfrm>
          <a:custGeom>
            <a:avLst/>
            <a:gdLst/>
            <a:ahLst/>
            <a:rect l="l" t="t" r="r" b="b"/>
            <a:pathLst>
              <a:path w="3802" h="1001">
                <a:moveTo>
                  <a:pt x="0" y="250"/>
                </a:moveTo>
                <a:lnTo>
                  <a:pt x="2849" y="250"/>
                </a:lnTo>
                <a:lnTo>
                  <a:pt x="2850" y="0"/>
                </a:lnTo>
                <a:lnTo>
                  <a:pt x="3801" y="500"/>
                </a:lnTo>
                <a:lnTo>
                  <a:pt x="2850" y="1000"/>
                </a:lnTo>
                <a:lnTo>
                  <a:pt x="2850" y="750"/>
                </a:lnTo>
                <a:lnTo>
                  <a:pt x="0" y="751"/>
                </a:lnTo>
                <a:lnTo>
                  <a:pt x="0" y="250"/>
                </a:lnTo>
              </a:path>
            </a:pathLst>
          </a:custGeom>
          <a:solidFill>
            <a:srgbClr val="d62e4e"/>
          </a:solidFill>
          <a:ln/>
        </p:spPr>
        <p:style>
          <a:lnRef idx="0"/>
          <a:fillRef idx="0"/>
          <a:effectRef idx="0"/>
          <a:fontRef idx="minor"/>
        </p:style>
      </p:sp>
      <p:sp>
        <p:nvSpPr>
          <p:cNvPr id="98" name="CustomShape 50"/>
          <p:cNvSpPr/>
          <p:nvPr/>
        </p:nvSpPr>
        <p:spPr>
          <a:xfrm rot="1228200">
            <a:off x="16785720" y="22132080"/>
            <a:ext cx="1406160" cy="359640"/>
          </a:xfrm>
          <a:custGeom>
            <a:avLst/>
            <a:gdLst/>
            <a:ahLst/>
            <a:rect l="l" t="t" r="r" b="b"/>
            <a:pathLst>
              <a:path w="3910" h="1002">
                <a:moveTo>
                  <a:pt x="0" y="251"/>
                </a:moveTo>
                <a:lnTo>
                  <a:pt x="2931" y="250"/>
                </a:lnTo>
                <a:lnTo>
                  <a:pt x="2931" y="0"/>
                </a:lnTo>
                <a:lnTo>
                  <a:pt x="3909" y="499"/>
                </a:lnTo>
                <a:lnTo>
                  <a:pt x="2932" y="1001"/>
                </a:lnTo>
                <a:lnTo>
                  <a:pt x="2932" y="750"/>
                </a:lnTo>
                <a:lnTo>
                  <a:pt x="1" y="752"/>
                </a:lnTo>
                <a:lnTo>
                  <a:pt x="0" y="251"/>
                </a:lnTo>
              </a:path>
            </a:pathLst>
          </a:custGeom>
          <a:solidFill>
            <a:srgbClr val="d62e4e"/>
          </a:solidFill>
          <a:ln/>
        </p:spPr>
        <p:style>
          <a:lnRef idx="0"/>
          <a:fillRef idx="0"/>
          <a:effectRef idx="0"/>
          <a:fontRef idx="minor"/>
        </p:style>
      </p:sp>
      <p:sp>
        <p:nvSpPr>
          <p:cNvPr id="99" name="CustomShape 51"/>
          <p:cNvSpPr/>
          <p:nvPr/>
        </p:nvSpPr>
        <p:spPr>
          <a:xfrm>
            <a:off x="16731360" y="21129480"/>
            <a:ext cx="719640" cy="3459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it-IT" sz="1800" spc="-1" strike="noStrike">
                <a:solidFill>
                  <a:srgbClr val="000000"/>
                </a:solidFill>
                <a:latin typeface="Arial"/>
                <a:ea typeface="DejaVu Sans"/>
              </a:rPr>
              <a:t>NEG</a:t>
            </a:r>
            <a:endParaRPr b="0" lang="it-IT" sz="1800" spc="-1" strike="noStrike">
              <a:latin typeface="Arial"/>
            </a:endParaRPr>
          </a:p>
        </p:txBody>
      </p:sp>
      <p:sp>
        <p:nvSpPr>
          <p:cNvPr id="100" name="CustomShape 52"/>
          <p:cNvSpPr/>
          <p:nvPr/>
        </p:nvSpPr>
        <p:spPr>
          <a:xfrm>
            <a:off x="16767720" y="22497480"/>
            <a:ext cx="719640" cy="4316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it-IT" sz="1800" spc="-1" strike="noStrike">
                <a:solidFill>
                  <a:srgbClr val="000000"/>
                </a:solidFill>
                <a:latin typeface="Arial"/>
                <a:ea typeface="DejaVu Sans"/>
              </a:rPr>
              <a:t>POS</a:t>
            </a:r>
            <a:endParaRPr b="0" lang="it-IT" sz="1800" spc="-1" strike="noStrike">
              <a:latin typeface="Arial"/>
            </a:endParaRPr>
          </a:p>
        </p:txBody>
      </p:sp>
      <p:sp>
        <p:nvSpPr>
          <p:cNvPr id="101" name="CustomShape 53"/>
          <p:cNvSpPr/>
          <p:nvPr/>
        </p:nvSpPr>
        <p:spPr>
          <a:xfrm>
            <a:off x="18675360" y="21921480"/>
            <a:ext cx="4535640" cy="1007640"/>
          </a:xfrm>
          <a:prstGeom prst="rect">
            <a:avLst/>
          </a:prstGeom>
          <a:solidFill>
            <a:srgbClr val="ffd8ce"/>
          </a:solidFill>
          <a:ln/>
        </p:spPr>
        <p:style>
          <a:lnRef idx="0"/>
          <a:fillRef idx="0"/>
          <a:effectRef idx="0"/>
          <a:fontRef idx="minor"/>
        </p:style>
        <p:txBody>
          <a:bodyPr wrap="none" lIns="90000" rIns="90000" tIns="45000" bIns="45000" anchor="ctr">
            <a:noAutofit/>
          </a:bodyPr>
          <a:p>
            <a:pPr algn="ctr">
              <a:lnSpc>
                <a:spcPct val="100000"/>
              </a:lnSpc>
            </a:pPr>
            <a:r>
              <a:rPr b="0" lang="it-IT" sz="2400" spc="-1" strike="noStrike">
                <a:solidFill>
                  <a:srgbClr val="000000"/>
                </a:solidFill>
                <a:latin typeface="Arial"/>
                <a:ea typeface="DejaVu Sans"/>
              </a:rPr>
              <a:t>Isolamento</a:t>
            </a:r>
            <a:endParaRPr b="0" lang="it-IT" sz="2400" spc="-1" strike="noStrike">
              <a:latin typeface="Arial"/>
            </a:endParaRPr>
          </a:p>
        </p:txBody>
      </p:sp>
      <p:sp>
        <p:nvSpPr>
          <p:cNvPr id="102" name="CustomShape 54"/>
          <p:cNvSpPr/>
          <p:nvPr/>
        </p:nvSpPr>
        <p:spPr>
          <a:xfrm>
            <a:off x="17721360" y="31942800"/>
            <a:ext cx="1367640" cy="359640"/>
          </a:xfrm>
          <a:custGeom>
            <a:avLst/>
            <a:gdLst/>
            <a:ahLst/>
            <a:rect l="l" t="t" r="r" b="b"/>
            <a:pathLst>
              <a:path w="3802" h="1002">
                <a:moveTo>
                  <a:pt x="0" y="250"/>
                </a:moveTo>
                <a:lnTo>
                  <a:pt x="2850" y="250"/>
                </a:lnTo>
                <a:lnTo>
                  <a:pt x="2850" y="0"/>
                </a:lnTo>
                <a:lnTo>
                  <a:pt x="3801" y="500"/>
                </a:lnTo>
                <a:lnTo>
                  <a:pt x="2850" y="1001"/>
                </a:lnTo>
                <a:lnTo>
                  <a:pt x="2850" y="750"/>
                </a:lnTo>
                <a:lnTo>
                  <a:pt x="0" y="750"/>
                </a:lnTo>
                <a:lnTo>
                  <a:pt x="0" y="250"/>
                </a:lnTo>
              </a:path>
            </a:pathLst>
          </a:custGeom>
          <a:solidFill>
            <a:srgbClr val="d62e4e"/>
          </a:solidFill>
          <a:ln/>
        </p:spPr>
        <p:style>
          <a:lnRef idx="0"/>
          <a:fillRef idx="0"/>
          <a:effectRef idx="0"/>
          <a:fontRef idx="minor"/>
        </p:style>
      </p:sp>
      <p:sp>
        <p:nvSpPr>
          <p:cNvPr id="103" name="CustomShape 55"/>
          <p:cNvSpPr/>
          <p:nvPr/>
        </p:nvSpPr>
        <p:spPr>
          <a:xfrm>
            <a:off x="18864360" y="31175640"/>
            <a:ext cx="5327640" cy="1900080"/>
          </a:xfrm>
          <a:prstGeom prst="rect">
            <a:avLst/>
          </a:prstGeom>
          <a:noFill/>
          <a:ln>
            <a:noFill/>
          </a:ln>
        </p:spPr>
        <p:style>
          <a:lnRef idx="0"/>
          <a:fillRef idx="0"/>
          <a:effectRef idx="0"/>
          <a:fontRef idx="minor"/>
        </p:style>
      </p:sp>
      <p:grpSp>
        <p:nvGrpSpPr>
          <p:cNvPr id="104" name="Group 56"/>
          <p:cNvGrpSpPr/>
          <p:nvPr/>
        </p:nvGrpSpPr>
        <p:grpSpPr>
          <a:xfrm>
            <a:off x="2880000" y="30488760"/>
            <a:ext cx="4752000" cy="3311640"/>
            <a:chOff x="2880000" y="30488760"/>
            <a:chExt cx="4752000" cy="3311640"/>
          </a:xfrm>
        </p:grpSpPr>
        <p:sp>
          <p:nvSpPr>
            <p:cNvPr id="105" name="CustomShape 57"/>
            <p:cNvSpPr/>
            <p:nvPr/>
          </p:nvSpPr>
          <p:spPr>
            <a:xfrm>
              <a:off x="2880000" y="30488760"/>
              <a:ext cx="4752000" cy="1007640"/>
            </a:xfrm>
            <a:prstGeom prst="rect">
              <a:avLst/>
            </a:prstGeom>
            <a:solidFill>
              <a:srgbClr val="ffd8ce"/>
            </a:solidFill>
            <a:ln/>
          </p:spPr>
          <p:style>
            <a:lnRef idx="0"/>
            <a:fillRef idx="0"/>
            <a:effectRef idx="0"/>
            <a:fontRef idx="minor"/>
          </p:style>
          <p:txBody>
            <a:bodyPr wrap="none" lIns="90000" rIns="90000" tIns="45000" bIns="45000" anchor="ctr">
              <a:noAutofit/>
            </a:bodyPr>
            <a:p>
              <a:pPr algn="ctr">
                <a:lnSpc>
                  <a:spcPct val="100000"/>
                </a:lnSpc>
              </a:pPr>
              <a:r>
                <a:rPr b="0" lang="it-IT" sz="2400" spc="-1" strike="noStrike">
                  <a:solidFill>
                    <a:srgbClr val="000000"/>
                  </a:solidFill>
                  <a:latin typeface="Arial"/>
                  <a:ea typeface="DejaVu Sans"/>
                </a:rPr>
                <a:t>Test della pyrazinamidasi</a:t>
              </a:r>
              <a:endParaRPr b="0" lang="it-IT" sz="2400" spc="-1" strike="noStrike">
                <a:latin typeface="Arial"/>
              </a:endParaRPr>
            </a:p>
          </p:txBody>
        </p:sp>
        <p:sp>
          <p:nvSpPr>
            <p:cNvPr id="106" name="CustomShape 58"/>
            <p:cNvSpPr/>
            <p:nvPr/>
          </p:nvSpPr>
          <p:spPr>
            <a:xfrm>
              <a:off x="2880000" y="31640760"/>
              <a:ext cx="4752000" cy="1007640"/>
            </a:xfrm>
            <a:prstGeom prst="rect">
              <a:avLst/>
            </a:prstGeom>
            <a:solidFill>
              <a:srgbClr val="ffd8ce"/>
            </a:solidFill>
            <a:ln/>
          </p:spPr>
          <p:style>
            <a:lnRef idx="0"/>
            <a:fillRef idx="0"/>
            <a:effectRef idx="0"/>
            <a:fontRef idx="minor"/>
          </p:style>
          <p:txBody>
            <a:bodyPr wrap="none" lIns="90000" rIns="90000" tIns="45000" bIns="45000" anchor="ctr">
              <a:noAutofit/>
            </a:bodyPr>
            <a:p>
              <a:pPr algn="ctr">
                <a:lnSpc>
                  <a:spcPct val="100000"/>
                </a:lnSpc>
              </a:pPr>
              <a:r>
                <a:rPr b="0" lang="it-IT" sz="2400" spc="-1" strike="noStrike">
                  <a:solidFill>
                    <a:srgbClr val="000000"/>
                  </a:solidFill>
                  <a:latin typeface="Arial"/>
                  <a:ea typeface="DejaVu Sans"/>
                </a:rPr>
                <a:t>Test della lipasi</a:t>
              </a:r>
              <a:endParaRPr b="0" lang="it-IT" sz="2400" spc="-1" strike="noStrike">
                <a:latin typeface="Arial"/>
              </a:endParaRPr>
            </a:p>
          </p:txBody>
        </p:sp>
        <p:sp>
          <p:nvSpPr>
            <p:cNvPr id="107" name="CustomShape 59"/>
            <p:cNvSpPr/>
            <p:nvPr/>
          </p:nvSpPr>
          <p:spPr>
            <a:xfrm>
              <a:off x="2880000" y="32792760"/>
              <a:ext cx="4752000" cy="1007640"/>
            </a:xfrm>
            <a:prstGeom prst="rect">
              <a:avLst/>
            </a:prstGeom>
            <a:solidFill>
              <a:srgbClr val="ffd8ce"/>
            </a:solidFill>
            <a:ln/>
          </p:spPr>
          <p:style>
            <a:lnRef idx="0"/>
            <a:fillRef idx="0"/>
            <a:effectRef idx="0"/>
            <a:fontRef idx="minor"/>
          </p:style>
          <p:txBody>
            <a:bodyPr wrap="none" lIns="90000" rIns="90000" tIns="45000" bIns="45000" anchor="ctr">
              <a:noAutofit/>
            </a:bodyPr>
            <a:p>
              <a:pPr algn="ctr">
                <a:lnSpc>
                  <a:spcPct val="100000"/>
                </a:lnSpc>
              </a:pPr>
              <a:r>
                <a:rPr b="0" lang="it-IT" sz="2400" spc="-1" strike="noStrike">
                  <a:solidFill>
                    <a:srgbClr val="000000"/>
                  </a:solidFill>
                  <a:latin typeface="Arial"/>
                  <a:ea typeface="DejaVu Sans"/>
                </a:rPr>
                <a:t>Prove in micrometodo: </a:t>
              </a:r>
              <a:endParaRPr b="0" lang="it-IT" sz="2400" spc="-1" strike="noStrike">
                <a:latin typeface="Arial"/>
              </a:endParaRPr>
            </a:p>
            <a:p>
              <a:pPr algn="ctr">
                <a:lnSpc>
                  <a:spcPct val="100000"/>
                </a:lnSpc>
              </a:pPr>
              <a:r>
                <a:rPr b="0" lang="it-IT" sz="2400" spc="-1" strike="noStrike">
                  <a:solidFill>
                    <a:srgbClr val="000000"/>
                  </a:solidFill>
                  <a:latin typeface="Arial"/>
                  <a:ea typeface="DejaVu Sans"/>
                </a:rPr>
                <a:t>esculina, trealosio, indolo, xylosio</a:t>
              </a:r>
              <a:endParaRPr b="0" lang="it-IT" sz="2400" spc="-1" strike="noStrike">
                <a:latin typeface="Arial"/>
              </a:endParaRPr>
            </a:p>
          </p:txBody>
        </p:sp>
      </p:grpSp>
      <p:sp>
        <p:nvSpPr>
          <p:cNvPr id="108" name="CustomShape 60"/>
          <p:cNvSpPr/>
          <p:nvPr/>
        </p:nvSpPr>
        <p:spPr>
          <a:xfrm>
            <a:off x="8064000" y="30488760"/>
            <a:ext cx="1008000" cy="3312360"/>
          </a:xfrm>
          <a:custGeom>
            <a:avLst/>
            <a:gdLst/>
            <a:ahLst/>
            <a:rect l="0" t="0" r="r" b="b"/>
            <a:pathLst>
              <a:path w="2802" h="9203">
                <a:moveTo>
                  <a:pt x="0" y="0"/>
                </a:moveTo>
                <a:cubicBezTo>
                  <a:pt x="700" y="0"/>
                  <a:pt x="1400" y="383"/>
                  <a:pt x="1400" y="766"/>
                </a:cubicBezTo>
                <a:lnTo>
                  <a:pt x="1400" y="3834"/>
                </a:lnTo>
                <a:cubicBezTo>
                  <a:pt x="1400" y="4217"/>
                  <a:pt x="2100" y="4601"/>
                  <a:pt x="2801" y="4601"/>
                </a:cubicBezTo>
                <a:cubicBezTo>
                  <a:pt x="2100" y="4601"/>
                  <a:pt x="1400" y="4984"/>
                  <a:pt x="1400" y="5367"/>
                </a:cubicBezTo>
                <a:lnTo>
                  <a:pt x="1400" y="8435"/>
                </a:lnTo>
                <a:cubicBezTo>
                  <a:pt x="1400" y="8818"/>
                  <a:pt x="700" y="9202"/>
                  <a:pt x="0" y="9202"/>
                </a:cubicBezTo>
              </a:path>
            </a:pathLst>
          </a:custGeom>
          <a:noFill/>
          <a:ln w="36000">
            <a:solidFill>
              <a:srgbClr val="000000"/>
            </a:solidFill>
            <a:round/>
          </a:ln>
        </p:spPr>
        <p:style>
          <a:lnRef idx="0"/>
          <a:fillRef idx="0"/>
          <a:effectRef idx="0"/>
          <a:fontRef idx="minor"/>
        </p:style>
      </p:sp>
      <p:sp>
        <p:nvSpPr>
          <p:cNvPr id="109" name="Line 61"/>
          <p:cNvSpPr/>
          <p:nvPr/>
        </p:nvSpPr>
        <p:spPr>
          <a:xfrm>
            <a:off x="5904000" y="2088000"/>
            <a:ext cx="17568000" cy="0"/>
          </a:xfrm>
          <a:prstGeom prst="line">
            <a:avLst/>
          </a:prstGeom>
          <a:ln>
            <a:solidFill>
              <a:srgbClr val="000000"/>
            </a:solidFill>
          </a:ln>
        </p:spPr>
        <p:style>
          <a:lnRef idx="0"/>
          <a:fillRef idx="0"/>
          <a:effectRef idx="0"/>
          <a:fontRef idx="minor"/>
        </p:style>
      </p:sp>
      <p:pic>
        <p:nvPicPr>
          <p:cNvPr id="110" name="Immagine 40" descr=""/>
          <p:cNvPicPr/>
          <p:nvPr/>
        </p:nvPicPr>
        <p:blipFill>
          <a:blip r:embed="rId12"/>
          <a:stretch/>
        </p:blipFill>
        <p:spPr>
          <a:xfrm>
            <a:off x="776160" y="720000"/>
            <a:ext cx="4623840" cy="3005280"/>
          </a:xfrm>
          <a:prstGeom prst="rect">
            <a:avLst/>
          </a:prstGeom>
          <a:ln>
            <a:noFill/>
          </a:ln>
        </p:spPr>
      </p:pic>
      <p:pic>
        <p:nvPicPr>
          <p:cNvPr id="111" name="Immagine 41" descr=""/>
          <p:cNvPicPr/>
          <p:nvPr/>
        </p:nvPicPr>
        <p:blipFill>
          <a:blip r:embed="rId13"/>
          <a:srcRect l="9691" t="24861" r="73783" b="45750"/>
          <a:stretch/>
        </p:blipFill>
        <p:spPr>
          <a:xfrm>
            <a:off x="20455920" y="252360"/>
            <a:ext cx="4384080" cy="4139640"/>
          </a:xfrm>
          <a:prstGeom prst="rect">
            <a:avLst/>
          </a:prstGeom>
          <a:ln>
            <a:noFill/>
          </a:ln>
        </p:spPr>
      </p:pic>
      <p:grpSp>
        <p:nvGrpSpPr>
          <p:cNvPr id="112" name="Group 62"/>
          <p:cNvGrpSpPr/>
          <p:nvPr/>
        </p:nvGrpSpPr>
        <p:grpSpPr>
          <a:xfrm>
            <a:off x="18360000" y="20985120"/>
            <a:ext cx="5327640" cy="601920"/>
            <a:chOff x="18360000" y="20985120"/>
            <a:chExt cx="5327640" cy="601920"/>
          </a:xfrm>
        </p:grpSpPr>
        <p:sp>
          <p:nvSpPr>
            <p:cNvPr id="113" name="CustomShape 63"/>
            <p:cNvSpPr/>
            <p:nvPr/>
          </p:nvSpPr>
          <p:spPr>
            <a:xfrm>
              <a:off x="18360000" y="20985120"/>
              <a:ext cx="5327640" cy="60192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it-IT" sz="1800" spc="-1" strike="noStrike">
                  <a:solidFill>
                    <a:srgbClr val="000000"/>
                  </a:solidFill>
                  <a:latin typeface="Arial"/>
                  <a:ea typeface="DejaVu Sans"/>
                </a:rPr>
                <a:t> </a:t>
              </a:r>
              <a:r>
                <a:rPr b="1" lang="it-IT" sz="1800" spc="-1" strike="noStrike">
                  <a:solidFill>
                    <a:srgbClr val="c9211e"/>
                  </a:solidFill>
                  <a:latin typeface="Arial"/>
                  <a:ea typeface="DejaVu Sans"/>
                </a:rPr>
                <a:t>Y.ENTEROCOLITICA PATOGENA</a:t>
              </a:r>
              <a:endParaRPr b="0" lang="it-IT" sz="1800" spc="-1" strike="noStrike">
                <a:latin typeface="Arial"/>
              </a:endParaRPr>
            </a:p>
            <a:p>
              <a:pPr algn="ctr">
                <a:lnSpc>
                  <a:spcPct val="100000"/>
                </a:lnSpc>
              </a:pPr>
              <a:r>
                <a:rPr b="1" lang="it-IT" sz="1800" spc="-1" strike="noStrike">
                  <a:solidFill>
                    <a:srgbClr val="c9211e"/>
                  </a:solidFill>
                  <a:latin typeface="Arial"/>
                  <a:ea typeface="DejaVu Sans"/>
                </a:rPr>
                <a:t> </a:t>
              </a:r>
              <a:r>
                <a:rPr b="1" lang="it-IT" sz="1800" spc="-1" strike="noStrike">
                  <a:solidFill>
                    <a:srgbClr val="c9211e"/>
                  </a:solidFill>
                  <a:latin typeface="Arial"/>
                  <a:ea typeface="DejaVu Sans"/>
                </a:rPr>
                <a:t>NON RILEVABILE</a:t>
              </a:r>
              <a:endParaRPr b="0" lang="it-IT" sz="1800" spc="-1" strike="noStrike">
                <a:latin typeface="Arial"/>
              </a:endParaRPr>
            </a:p>
          </p:txBody>
        </p:sp>
      </p:grpSp>
      <p:sp>
        <p:nvSpPr>
          <p:cNvPr id="114" name="CustomShape 64"/>
          <p:cNvSpPr/>
          <p:nvPr/>
        </p:nvSpPr>
        <p:spPr>
          <a:xfrm>
            <a:off x="17064000" y="24343200"/>
            <a:ext cx="5327640" cy="60192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it-IT" sz="1800" spc="-1" strike="noStrike">
                <a:solidFill>
                  <a:srgbClr val="000000"/>
                </a:solidFill>
                <a:latin typeface="Arial"/>
                <a:ea typeface="DejaVu Sans"/>
              </a:rPr>
              <a:t> </a:t>
            </a:r>
            <a:r>
              <a:rPr b="1" lang="it-IT" sz="1800" spc="-1" strike="noStrike">
                <a:solidFill>
                  <a:srgbClr val="c9211e"/>
                </a:solidFill>
                <a:latin typeface="Arial"/>
                <a:ea typeface="DejaVu Sans"/>
              </a:rPr>
              <a:t>PRESENZA PRESUNTIVA DI Y.ENTEROCOLITICA PATOGENA</a:t>
            </a:r>
            <a:endParaRPr b="0" lang="it-IT" sz="1800" spc="-1" strike="noStrike">
              <a:latin typeface="Arial"/>
            </a:endParaRPr>
          </a:p>
          <a:p>
            <a:pPr algn="ctr">
              <a:lnSpc>
                <a:spcPct val="100000"/>
              </a:lnSpc>
            </a:pPr>
            <a:r>
              <a:rPr b="1" lang="it-IT" sz="1800" spc="-1" strike="noStrike">
                <a:solidFill>
                  <a:srgbClr val="c9211e"/>
                </a:solidFill>
                <a:latin typeface="Arial"/>
                <a:ea typeface="DejaVu Sans"/>
              </a:rPr>
              <a:t> </a:t>
            </a:r>
            <a:endParaRPr b="0" lang="it-IT" sz="1800" spc="-1" strike="noStrike">
              <a:latin typeface="Arial"/>
            </a:endParaRPr>
          </a:p>
        </p:txBody>
      </p:sp>
      <p:sp>
        <p:nvSpPr>
          <p:cNvPr id="115" name="CustomShape 65"/>
          <p:cNvSpPr/>
          <p:nvPr/>
        </p:nvSpPr>
        <p:spPr>
          <a:xfrm>
            <a:off x="18883440" y="31293720"/>
            <a:ext cx="5327640" cy="6015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it-IT" sz="1800" spc="-1" strike="noStrike">
                <a:solidFill>
                  <a:srgbClr val="000000"/>
                </a:solidFill>
                <a:latin typeface="Arial"/>
                <a:ea typeface="DejaVu Sans"/>
              </a:rPr>
              <a:t> </a:t>
            </a:r>
            <a:r>
              <a:rPr b="1" lang="it-IT" sz="2600" spc="-1" strike="noStrike">
                <a:solidFill>
                  <a:srgbClr val="c9211e"/>
                </a:solidFill>
                <a:latin typeface="Arial"/>
                <a:ea typeface="DejaVu Sans"/>
              </a:rPr>
              <a:t>PRESENZA DI </a:t>
            </a:r>
            <a:endParaRPr b="0" lang="it-IT" sz="2600" spc="-1" strike="noStrike">
              <a:latin typeface="Arial"/>
            </a:endParaRPr>
          </a:p>
          <a:p>
            <a:pPr algn="ctr">
              <a:lnSpc>
                <a:spcPct val="100000"/>
              </a:lnSpc>
            </a:pPr>
            <a:r>
              <a:rPr b="1" lang="it-IT" sz="2600" spc="-1" strike="noStrike">
                <a:solidFill>
                  <a:srgbClr val="c9211e"/>
                </a:solidFill>
                <a:latin typeface="Arial"/>
                <a:ea typeface="DejaVu Sans"/>
              </a:rPr>
              <a:t>Y.ENTEROCOLITICA </a:t>
            </a:r>
            <a:endParaRPr b="0" lang="it-IT" sz="2600" spc="-1" strike="noStrike">
              <a:latin typeface="Arial"/>
            </a:endParaRPr>
          </a:p>
          <a:p>
            <a:pPr algn="ctr">
              <a:lnSpc>
                <a:spcPct val="100000"/>
              </a:lnSpc>
            </a:pPr>
            <a:r>
              <a:rPr b="1" lang="it-IT" sz="2600" spc="-1" strike="noStrike">
                <a:solidFill>
                  <a:srgbClr val="c9211e"/>
                </a:solidFill>
                <a:latin typeface="Arial"/>
                <a:ea typeface="DejaVu Sans"/>
              </a:rPr>
              <a:t>PATOGENA </a:t>
            </a:r>
            <a:endParaRPr b="0" lang="it-IT" sz="2600" spc="-1" strike="noStrike">
              <a:latin typeface="Arial"/>
            </a:endParaRPr>
          </a:p>
          <a:p>
            <a:pPr algn="ctr">
              <a:lnSpc>
                <a:spcPct val="100000"/>
              </a:lnSpc>
            </a:pPr>
            <a:r>
              <a:rPr b="1" lang="it-IT" sz="2600" spc="-1" strike="noStrike">
                <a:solidFill>
                  <a:srgbClr val="c9211e"/>
                </a:solidFill>
                <a:latin typeface="Arial"/>
                <a:ea typeface="DejaVu Sans"/>
              </a:rPr>
              <a:t>Biotipo X</a:t>
            </a:r>
            <a:endParaRPr b="0" lang="it-IT" sz="2600" spc="-1" strike="noStrike">
              <a:latin typeface="Arial"/>
            </a:endParaRPr>
          </a:p>
          <a:p>
            <a:pPr algn="ctr">
              <a:lnSpc>
                <a:spcPct val="100000"/>
              </a:lnSpc>
            </a:pPr>
            <a:r>
              <a:rPr b="1" lang="it-IT" sz="2600" spc="-1" strike="noStrike">
                <a:solidFill>
                  <a:srgbClr val="c9211e"/>
                </a:solidFill>
                <a:latin typeface="Arial"/>
                <a:ea typeface="DejaVu Sans"/>
              </a:rPr>
              <a:t> </a:t>
            </a:r>
            <a:endParaRPr b="0" lang="it-IT" sz="2600" spc="-1" strike="noStrike">
              <a:latin typeface="Arial"/>
            </a:endParaRPr>
          </a:p>
        </p:txBody>
      </p:sp>
      <p:sp>
        <p:nvSpPr>
          <p:cNvPr id="116" name="CustomShape 66"/>
          <p:cNvSpPr/>
          <p:nvPr/>
        </p:nvSpPr>
        <p:spPr>
          <a:xfrm>
            <a:off x="17208360" y="27439200"/>
            <a:ext cx="5327640" cy="60192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it-IT" sz="1800" spc="-1" strike="noStrike">
                <a:solidFill>
                  <a:srgbClr val="000000"/>
                </a:solidFill>
                <a:latin typeface="Arial"/>
                <a:ea typeface="DejaVu Sans"/>
              </a:rPr>
              <a:t> </a:t>
            </a:r>
            <a:r>
              <a:rPr b="1" lang="it-IT" sz="1800" spc="-1" strike="noStrike">
                <a:solidFill>
                  <a:srgbClr val="c9211e"/>
                </a:solidFill>
                <a:latin typeface="Arial"/>
                <a:ea typeface="DejaVu Sans"/>
              </a:rPr>
              <a:t>PRESENZA PRESUNTIVA DI Y.ENTEROCOLITICA PATOGENA</a:t>
            </a:r>
            <a:endParaRPr b="0" lang="it-IT" sz="1800" spc="-1" strike="noStrike">
              <a:latin typeface="Arial"/>
            </a:endParaRPr>
          </a:p>
          <a:p>
            <a:pPr algn="ctr">
              <a:lnSpc>
                <a:spcPct val="100000"/>
              </a:lnSpc>
            </a:pPr>
            <a:r>
              <a:rPr b="1" lang="it-IT" sz="1800" spc="-1" strike="noStrike">
                <a:solidFill>
                  <a:srgbClr val="c9211e"/>
                </a:solidFill>
                <a:latin typeface="Arial"/>
                <a:ea typeface="DejaVu Sans"/>
              </a:rPr>
              <a:t> </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155</TotalTime>
  <Application>LibreOffice/6.4.0.3$Windows_X86_64 LibreOffice_project/b0a288ab3d2d4774cb44b62f04d5d28733ac6df8</Application>
  <Words>459</Words>
  <Paragraphs>112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2020-06-17T12:39:14Z</dcterms:created>
  <dc:creator/>
  <dc:description/>
  <dc:language>it-IT</dc:language>
  <cp:lastModifiedBy/>
  <cp:lastPrinted>2020-07-01T10:24:07Z</cp:lastPrinted>
  <dcterms:modified xsi:type="dcterms:W3CDTF">2020-07-01T11:35:05Z</dcterms:modified>
  <cp:revision>13</cp:revision>
  <dc:subject/>
  <dc:title>Presentazione standard di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Personalizzato</vt:lpwstr>
  </property>
  <property fmtid="{D5CDD505-2E9C-101B-9397-08002B2CF9AE}" pid="9" name="ScaleCrop">
    <vt:bool>0</vt:bool>
  </property>
  <property fmtid="{D5CDD505-2E9C-101B-9397-08002B2CF9AE}" pid="10" name="ShareDoc">
    <vt:bool>0</vt:bool>
  </property>
  <property fmtid="{D5CDD505-2E9C-101B-9397-08002B2CF9AE}" pid="11" name="Slides">
    <vt:i4>1</vt:i4>
  </property>
</Properties>
</file>